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51" r:id="rId1"/>
  </p:sldMasterIdLst>
  <p:notesMasterIdLst>
    <p:notesMasterId r:id="rId32"/>
  </p:notesMasterIdLst>
  <p:handoutMasterIdLst>
    <p:handoutMasterId r:id="rId33"/>
  </p:handoutMasterIdLst>
  <p:sldIdLst>
    <p:sldId id="258" r:id="rId2"/>
    <p:sldId id="289" r:id="rId3"/>
    <p:sldId id="290" r:id="rId4"/>
    <p:sldId id="291" r:id="rId5"/>
    <p:sldId id="293" r:id="rId6"/>
    <p:sldId id="294" r:id="rId7"/>
    <p:sldId id="295" r:id="rId8"/>
    <p:sldId id="376" r:id="rId9"/>
    <p:sldId id="296" r:id="rId10"/>
    <p:sldId id="297" r:id="rId11"/>
    <p:sldId id="377" r:id="rId12"/>
    <p:sldId id="357" r:id="rId13"/>
    <p:sldId id="378" r:id="rId14"/>
    <p:sldId id="358" r:id="rId15"/>
    <p:sldId id="336" r:id="rId16"/>
    <p:sldId id="300" r:id="rId17"/>
    <p:sldId id="337" r:id="rId18"/>
    <p:sldId id="339" r:id="rId19"/>
    <p:sldId id="341" r:id="rId20"/>
    <p:sldId id="379" r:id="rId21"/>
    <p:sldId id="317" r:id="rId22"/>
    <p:sldId id="318" r:id="rId23"/>
    <p:sldId id="361" r:id="rId24"/>
    <p:sldId id="362" r:id="rId25"/>
    <p:sldId id="364" r:id="rId26"/>
    <p:sldId id="380" r:id="rId27"/>
    <p:sldId id="381" r:id="rId28"/>
    <p:sldId id="320" r:id="rId29"/>
    <p:sldId id="345" r:id="rId30"/>
    <p:sldId id="34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5C1E"/>
    <a:srgbClr val="20409A"/>
    <a:srgbClr val="60C452"/>
    <a:srgbClr val="CC0099"/>
    <a:srgbClr val="CC3399"/>
    <a:srgbClr val="FFFF00"/>
    <a:srgbClr val="CC0000"/>
    <a:srgbClr val="FFFFFF"/>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757" autoAdjust="0"/>
  </p:normalViewPr>
  <p:slideViewPr>
    <p:cSldViewPr>
      <p:cViewPr>
        <p:scale>
          <a:sx n="70" d="100"/>
          <a:sy n="70" d="100"/>
        </p:scale>
        <p:origin x="-117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notesViewPr>
    <p:cSldViewPr>
      <p:cViewPr varScale="1">
        <p:scale>
          <a:sx n="82" d="100"/>
          <a:sy n="82" d="100"/>
        </p:scale>
        <p:origin x="-20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C058C7F-1250-44D3-80F6-C06A7C11C426}" type="datetimeFigureOut">
              <a:rPr lang="en-US"/>
              <a:pPr>
                <a:defRPr/>
              </a:pPr>
              <a:t>4/25/2013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26C12F-0B06-421A-A453-9B59D13ADF34}" type="slidenum">
              <a:rPr lang="en-US"/>
              <a:pPr>
                <a:defRPr/>
              </a:pPr>
              <a:t>‹#›</a:t>
            </a:fld>
            <a:endParaRPr lang="en-US" dirty="0"/>
          </a:p>
        </p:txBody>
      </p:sp>
    </p:spTree>
    <p:extLst>
      <p:ext uri="{BB962C8B-B14F-4D97-AF65-F5344CB8AC3E}">
        <p14:creationId xmlns:p14="http://schemas.microsoft.com/office/powerpoint/2010/main" xmlns="" val="382668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BDC3577-1384-41B9-86F2-A64D7F984673}" type="slidenum">
              <a:rPr lang="en-US"/>
              <a:pPr>
                <a:defRPr/>
              </a:pPr>
              <a:t>‹#›</a:t>
            </a:fld>
            <a:endParaRPr lang="en-US" dirty="0"/>
          </a:p>
        </p:txBody>
      </p:sp>
    </p:spTree>
    <p:extLst>
      <p:ext uri="{BB962C8B-B14F-4D97-AF65-F5344CB8AC3E}">
        <p14:creationId xmlns:p14="http://schemas.microsoft.com/office/powerpoint/2010/main" xmlns="" val="255332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0C6090A-E6B6-4AF6-9B7D-89CB5BAA3CD3}" type="slidenum">
              <a:rPr lang="en-US" smtClean="0"/>
              <a:pPr/>
              <a:t>1</a:t>
            </a:fld>
            <a:endParaRPr lang="en-US"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30</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217F75CA-B0DF-4F29-8BE1-02BC1CE22911}"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15"/>
          <p:cNvSpPr txBox="1"/>
          <p:nvPr userDrawn="1"/>
        </p:nvSpPr>
        <p:spPr>
          <a:xfrm>
            <a:off x="0" y="4972029"/>
            <a:ext cx="9144000" cy="1016000"/>
          </a:xfrm>
          <a:prstGeom prst="rect">
            <a:avLst/>
          </a:prstGeom>
          <a:noFill/>
        </p:spPr>
        <p:txBody>
          <a:bodyPr>
            <a:spAutoFit/>
          </a:bodyPr>
          <a:lstStyle/>
          <a:p>
            <a:pPr algn="ctr">
              <a:defRPr/>
            </a:pPr>
            <a:r>
              <a:rPr lang="en-US" sz="6000" dirty="0" smtClean="0">
                <a:solidFill>
                  <a:schemeClr val="accent6"/>
                </a:solidFill>
                <a:latin typeface="Franklin Gothic Medium" pitchFamily="34" charset="0"/>
              </a:rPr>
              <a:t>Microsoft  Access  2013</a:t>
            </a:r>
            <a:endParaRPr lang="en-US" sz="6000" dirty="0">
              <a:solidFill>
                <a:schemeClr val="accent6"/>
              </a:solidFill>
              <a:latin typeface="Franklin Gothic Medium" pitchFamily="34" charset="0"/>
            </a:endParaRPr>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31628" y="228600"/>
            <a:ext cx="2459972" cy="304800"/>
          </a:xfrm>
          <a:prstGeom prst="rect">
            <a:avLst/>
          </a:prstGeom>
          <a:noFill/>
          <a:ln w="9525">
            <a:noFill/>
            <a:miter lim="800000"/>
            <a:headEnd/>
            <a:tailEnd/>
          </a:ln>
        </p:spPr>
      </p:pic>
      <p:sp>
        <p:nvSpPr>
          <p:cNvPr id="6" name="TextBox 13"/>
          <p:cNvSpPr txBox="1"/>
          <p:nvPr userDrawn="1"/>
        </p:nvSpPr>
        <p:spPr>
          <a:xfrm>
            <a:off x="3657600" y="5116512"/>
            <a:ext cx="354013" cy="369888"/>
          </a:xfrm>
          <a:prstGeom prst="rect">
            <a:avLst/>
          </a:prstGeom>
          <a:noFill/>
        </p:spPr>
        <p:txBody>
          <a:bodyPr wrap="none">
            <a:spAutoFit/>
          </a:bodyPr>
          <a:lstStyle/>
          <a:p>
            <a:pPr>
              <a:defRPr/>
            </a:pPr>
            <a:r>
              <a:rPr lang="en-US" dirty="0">
                <a:solidFill>
                  <a:schemeClr val="accent6"/>
                </a:solidFill>
              </a:rPr>
              <a:t>®</a:t>
            </a:r>
          </a:p>
        </p:txBody>
      </p:sp>
      <p:sp>
        <p:nvSpPr>
          <p:cNvPr id="7" name="TextBox 14"/>
          <p:cNvSpPr txBox="1"/>
          <p:nvPr userDrawn="1"/>
        </p:nvSpPr>
        <p:spPr>
          <a:xfrm>
            <a:off x="6199187" y="5116512"/>
            <a:ext cx="354013" cy="369888"/>
          </a:xfrm>
          <a:prstGeom prst="rect">
            <a:avLst/>
          </a:prstGeom>
          <a:noFill/>
        </p:spPr>
        <p:txBody>
          <a:bodyPr wrap="none">
            <a:spAutoFit/>
          </a:bodyPr>
          <a:lstStyle/>
          <a:p>
            <a:pPr>
              <a:defRPr/>
            </a:pPr>
            <a:r>
              <a:rPr lang="en-US" dirty="0">
                <a:solidFill>
                  <a:schemeClr val="accent6"/>
                </a:solidFill>
              </a:rPr>
              <a:t>®</a:t>
            </a:r>
          </a:p>
        </p:txBody>
      </p:sp>
      <p:sp>
        <p:nvSpPr>
          <p:cNvPr id="157701" name="Title Placeholder 1"/>
          <p:cNvSpPr>
            <a:spLocks noGrp="1"/>
          </p:cNvSpPr>
          <p:nvPr>
            <p:ph type="ctrTitle"/>
          </p:nvPr>
        </p:nvSpPr>
        <p:spPr>
          <a:xfrm>
            <a:off x="0" y="914400"/>
            <a:ext cx="9144000" cy="1524000"/>
          </a:xfrm>
        </p:spPr>
        <p:txBody>
          <a:bodyPr/>
          <a:lstStyle>
            <a:lvl1pPr algn="ctr">
              <a:defRPr sz="4800">
                <a:solidFill>
                  <a:schemeClr val="tx1"/>
                </a:solidFill>
                <a:latin typeface="+mj-lt"/>
              </a:defRPr>
            </a:lvl1pPr>
          </a:lstStyle>
          <a:p>
            <a:endParaRPr lang="en-US" dirty="0"/>
          </a:p>
        </p:txBody>
      </p:sp>
      <p:pic>
        <p:nvPicPr>
          <p:cNvPr id="10" name="Picture 2"/>
          <p:cNvPicPr>
            <a:picLocks noChangeAspect="1" noChangeArrowheads="1"/>
          </p:cNvPicPr>
          <p:nvPr userDrawn="1"/>
        </p:nvPicPr>
        <p:blipFill>
          <a:blip r:embed="rId3" cstate="print"/>
          <a:srcRect t="8922" b="10781"/>
          <a:stretch>
            <a:fillRect/>
          </a:stretch>
        </p:blipFill>
        <p:spPr bwMode="auto">
          <a:xfrm>
            <a:off x="0" y="2819400"/>
            <a:ext cx="91440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0" y="6324600"/>
            <a:ext cx="9144000" cy="533400"/>
          </a:xfrm>
          <a:prstGeom prst="rect">
            <a:avLst/>
          </a:prstGeom>
          <a:solidFill>
            <a:srgbClr val="4DB848"/>
          </a:solidFill>
          <a:ln>
            <a:solidFill>
              <a:srgbClr val="4D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B6810E0-8EAE-48E8-9484-9A46B583049E}"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3627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9B727A5-B819-4849-BDAA-E77DE3696679}"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3058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2F6F4FC-A15E-4CCF-A12D-C1B4180DD71A}"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D927201-8D33-4AE4-B1F1-DBAEF8B3FAA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91B093A-FDC9-4AD8-941C-8D186E124D1C}"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E988909B-2183-4E4C-968B-603CC89756BE}"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48C5901-E5F0-49C8-9043-463DFEF29621}"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00964604-B0AD-403A-B549-7DD63736FEC8}" type="slidenum">
              <a:rPr lang="en-US"/>
              <a:pPr>
                <a:defRPr/>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604C9C5-240E-4B6E-BE1D-CA0EF87F4BD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smtClean="0"/>
              <a:t>New Perspectives on Microsoft Access 2013</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8ECC1FA-F25E-4F2E-9E7A-0A5ACB356C6C}"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57200" y="1143000"/>
            <a:ext cx="8686800" cy="1588"/>
          </a:xfrm>
          <a:prstGeom prst="line">
            <a:avLst/>
          </a:prstGeom>
        </p:spPr>
        <p:style>
          <a:lnRef idx="1">
            <a:schemeClr val="dk1"/>
          </a:lnRef>
          <a:fillRef idx="0">
            <a:schemeClr val="dk1"/>
          </a:fillRef>
          <a:effectRef idx="0">
            <a:schemeClr val="dk1"/>
          </a:effectRef>
          <a:fontRef idx="minor">
            <a:schemeClr val="tx1"/>
          </a:fontRef>
        </p:style>
      </p:cxnSp>
      <p:sp>
        <p:nvSpPr>
          <p:cNvPr id="1029"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a:solidFill>
                  <a:schemeClr val="tx1"/>
                </a:solidFill>
                <a:latin typeface="+mn-lt"/>
              </a:defRPr>
            </a:lvl1pPr>
          </a:lstStyle>
          <a:p>
            <a:pPr>
              <a:defRPr/>
            </a:pPr>
            <a:r>
              <a:rPr lang="en-US" dirty="0" smtClean="0"/>
              <a:t>New Perspectives on Microsoft Access 2013</a:t>
            </a:r>
          </a:p>
        </p:txBody>
      </p:sp>
      <p:sp>
        <p:nvSpPr>
          <p:cNvPr id="11" name="Slide Number Placeholder 5"/>
          <p:cNvSpPr>
            <a:spLocks noGrp="1"/>
          </p:cNvSpPr>
          <p:nvPr>
            <p:ph type="sldNum" sz="quarter" idx="4"/>
          </p:nvPr>
        </p:nvSpPr>
        <p:spPr>
          <a:xfrm>
            <a:off x="8610600" y="6400800"/>
            <a:ext cx="533400" cy="457200"/>
          </a:xfrm>
          <a:prstGeom prst="rect">
            <a:avLst/>
          </a:prstGeom>
        </p:spPr>
        <p:txBody>
          <a:bodyPr vert="horz" lIns="91440" tIns="45720" rIns="91440" bIns="45720" rtlCol="0" anchor="ctr"/>
          <a:lstStyle>
            <a:lvl1pPr algn="r" fontAlgn="auto">
              <a:spcBef>
                <a:spcPts val="0"/>
              </a:spcBef>
              <a:spcAft>
                <a:spcPts val="0"/>
              </a:spcAft>
              <a:defRPr sz="1200" b="1">
                <a:latin typeface="+mn-lt"/>
                <a:cs typeface="+mn-cs"/>
              </a:defRPr>
            </a:lvl1pPr>
          </a:lstStyle>
          <a:p>
            <a:pPr>
              <a:defRPr/>
            </a:pPr>
            <a:fld id="{1C2F2179-BA34-48B5-AF5F-CE1FE6517798}" type="slidenum">
              <a:rPr lang="en-US"/>
              <a:pPr>
                <a:defRPr/>
              </a:pPr>
              <a:t>‹#›</a:t>
            </a:fld>
            <a:endParaRPr lang="en-US" dirty="0"/>
          </a:p>
        </p:txBody>
      </p:sp>
      <p:sp>
        <p:nvSpPr>
          <p:cNvPr id="156683"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dirty="0">
                <a:solidFill>
                  <a:schemeClr val="bg1"/>
                </a:solidFill>
                <a:latin typeface="Times New Roman" pitchFamily="18" charset="0"/>
              </a:rPr>
              <a:t>XP</a:t>
            </a:r>
          </a:p>
        </p:txBody>
      </p:sp>
      <p:sp>
        <p:nvSpPr>
          <p:cNvPr id="12"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dirty="0">
                <a:solidFill>
                  <a:schemeClr val="bg1"/>
                </a:solidFill>
                <a:latin typeface="Times New Roman" pitchFamily="18" charset="0"/>
              </a:rPr>
              <a:t>XP</a:t>
            </a:r>
          </a:p>
        </p:txBody>
      </p:sp>
      <p:sp>
        <p:nvSpPr>
          <p:cNvPr id="13"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dirty="0">
                <a:solidFill>
                  <a:schemeClr val="bg1"/>
                </a:solidFill>
                <a:latin typeface="Times New Roman" pitchFamily="18" charset="0"/>
              </a:rPr>
              <a:t>XP</a:t>
            </a:r>
          </a:p>
        </p:txBody>
      </p:sp>
      <p:cxnSp>
        <p:nvCxnSpPr>
          <p:cNvPr id="17" name="Straight Connector 16"/>
          <p:cNvCxnSpPr/>
          <p:nvPr userDrawn="1"/>
        </p:nvCxnSpPr>
        <p:spPr>
          <a:xfrm>
            <a:off x="0" y="6400800"/>
            <a:ext cx="86868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0" y="0"/>
            <a:ext cx="381000" cy="6858000"/>
          </a:xfrm>
          <a:prstGeom prst="rect">
            <a:avLst/>
          </a:prstGeom>
          <a:gradFill flip="none" rotWithShape="1">
            <a:gsLst>
              <a:gs pos="0">
                <a:srgbClr val="4DB848"/>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763000" y="0"/>
            <a:ext cx="381000" cy="6858000"/>
          </a:xfrm>
          <a:prstGeom prst="rect">
            <a:avLst/>
          </a:prstGeom>
          <a:gradFill flip="none" rotWithShape="1">
            <a:gsLst>
              <a:gs pos="36000">
                <a:schemeClr val="bg1"/>
              </a:gs>
              <a:gs pos="100000">
                <a:srgbClr val="4DB84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random/>
  </p:transition>
  <p:hf hdr="0" dt="0"/>
  <p:txStyles>
    <p:titleStyle>
      <a:lvl1pPr algn="l" rtl="0" eaLnBrk="0" fontAlgn="base" hangingPunct="0">
        <a:spcBef>
          <a:spcPct val="0"/>
        </a:spcBef>
        <a:spcAft>
          <a:spcPct val="0"/>
        </a:spcAft>
        <a:defRPr sz="4400" b="1">
          <a:solidFill>
            <a:srgbClr val="20409A"/>
          </a:solidFill>
          <a:latin typeface="+mj-lt"/>
          <a:ea typeface="+mj-ea"/>
          <a:cs typeface="+mj-cs"/>
        </a:defRPr>
      </a:lvl1pPr>
      <a:lvl2pPr algn="l" rtl="0" eaLnBrk="0" fontAlgn="base" hangingPunct="0">
        <a:spcBef>
          <a:spcPct val="0"/>
        </a:spcBef>
        <a:spcAft>
          <a:spcPct val="0"/>
        </a:spcAft>
        <a:defRPr sz="4400" b="1">
          <a:solidFill>
            <a:srgbClr val="20409A"/>
          </a:solidFill>
          <a:latin typeface="Calibri" pitchFamily="34" charset="0"/>
        </a:defRPr>
      </a:lvl2pPr>
      <a:lvl3pPr algn="l" rtl="0" eaLnBrk="0" fontAlgn="base" hangingPunct="0">
        <a:spcBef>
          <a:spcPct val="0"/>
        </a:spcBef>
        <a:spcAft>
          <a:spcPct val="0"/>
        </a:spcAft>
        <a:defRPr sz="4400" b="1">
          <a:solidFill>
            <a:srgbClr val="20409A"/>
          </a:solidFill>
          <a:latin typeface="Calibri" pitchFamily="34" charset="0"/>
        </a:defRPr>
      </a:lvl3pPr>
      <a:lvl4pPr algn="l" rtl="0" eaLnBrk="0" fontAlgn="base" hangingPunct="0">
        <a:spcBef>
          <a:spcPct val="0"/>
        </a:spcBef>
        <a:spcAft>
          <a:spcPct val="0"/>
        </a:spcAft>
        <a:defRPr sz="4400" b="1">
          <a:solidFill>
            <a:srgbClr val="20409A"/>
          </a:solidFill>
          <a:latin typeface="Calibri" pitchFamily="34" charset="0"/>
        </a:defRPr>
      </a:lvl4pPr>
      <a:lvl5pPr algn="l" rtl="0" eaLnBrk="0" fontAlgn="base" hangingPunct="0">
        <a:spcBef>
          <a:spcPct val="0"/>
        </a:spcBef>
        <a:spcAft>
          <a:spcPct val="0"/>
        </a:spcAft>
        <a:defRPr sz="4400" b="1">
          <a:solidFill>
            <a:srgbClr val="20409A"/>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p:cNvSpPr>
          <p:nvPr>
            <p:ph type="ctrTitle"/>
          </p:nvPr>
        </p:nvSpPr>
        <p:spPr>
          <a:xfrm>
            <a:off x="0" y="533400"/>
            <a:ext cx="9144000" cy="1524000"/>
          </a:xfrm>
        </p:spPr>
        <p:txBody>
          <a:bodyPr/>
          <a:lstStyle/>
          <a:p>
            <a:pPr eaLnBrk="1" hangingPunct="1"/>
            <a:r>
              <a:rPr lang="en-US" sz="4000" dirty="0" smtClean="0"/>
              <a:t/>
            </a:r>
            <a:br>
              <a:rPr lang="en-US" sz="4000" dirty="0" smtClean="0"/>
            </a:br>
            <a:r>
              <a:rPr lang="en-US" sz="4000" dirty="0" smtClean="0"/>
              <a:t>Tutorial 4</a:t>
            </a:r>
            <a:br>
              <a:rPr lang="en-US" sz="4000" dirty="0" smtClean="0"/>
            </a:br>
            <a:r>
              <a:rPr lang="en-US" sz="4000" dirty="0" smtClean="0"/>
              <a:t>Creating Forms </a:t>
            </a:r>
            <a:br>
              <a:rPr lang="en-US" sz="4000" dirty="0" smtClean="0"/>
            </a:br>
            <a:r>
              <a:rPr lang="en-US" sz="4000" dirty="0" smtClean="0"/>
              <a:t>and Reports</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tretch>
            <a:fillRect/>
          </a:stretch>
        </p:blipFill>
        <p:spPr bwMode="auto">
          <a:xfrm>
            <a:off x="3303552" y="2286000"/>
            <a:ext cx="5440398" cy="364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sz="3600" dirty="0"/>
              <a:t>Modifying a Form’s Design in Layout </a:t>
            </a:r>
            <a:r>
              <a:rPr lang="en-US" sz="3600" dirty="0" smtClean="0"/>
              <a:t>View </a:t>
            </a:r>
            <a:r>
              <a:rPr lang="en-US" sz="1050" dirty="0" smtClean="0"/>
              <a:t>(Cont</a:t>
            </a:r>
            <a:r>
              <a:rPr lang="en-US" sz="1050" dirty="0"/>
              <a:t>.)</a:t>
            </a:r>
            <a:endParaRPr lang="en-US" sz="3600" dirty="0" smtClean="0"/>
          </a:p>
        </p:txBody>
      </p:sp>
      <p:sp>
        <p:nvSpPr>
          <p:cNvPr id="17410" name="Rectangle 3"/>
          <p:cNvSpPr>
            <a:spLocks noGrp="1"/>
          </p:cNvSpPr>
          <p:nvPr>
            <p:ph idx="1"/>
          </p:nvPr>
        </p:nvSpPr>
        <p:spPr/>
        <p:txBody>
          <a:bodyPr/>
          <a:lstStyle/>
          <a:p>
            <a:r>
              <a:rPr lang="en-US" sz="2800" b="1" dirty="0"/>
              <a:t>Applying a Theme to a Form</a:t>
            </a:r>
          </a:p>
          <a:p>
            <a:pPr lvl="1"/>
            <a:r>
              <a:rPr lang="en-US" sz="2400" dirty="0"/>
              <a:t>By default, a </a:t>
            </a:r>
            <a:r>
              <a:rPr lang="en-US" sz="2400" dirty="0" smtClean="0"/>
              <a:t>forms use the </a:t>
            </a:r>
            <a:r>
              <a:rPr lang="en-US" sz="2400" dirty="0"/>
              <a:t>Office theme, which determines </a:t>
            </a:r>
            <a:r>
              <a:rPr lang="en-US" sz="2400" dirty="0" smtClean="0"/>
              <a:t>the color </a:t>
            </a:r>
            <a:r>
              <a:rPr lang="en-US" sz="2400" dirty="0"/>
              <a:t>and </a:t>
            </a:r>
            <a:r>
              <a:rPr lang="en-US" sz="2400" dirty="0" smtClean="0"/>
              <a:t/>
            </a:r>
            <a:br>
              <a:rPr lang="en-US" sz="2400" dirty="0" smtClean="0"/>
            </a:br>
            <a:r>
              <a:rPr lang="en-US" sz="2400" dirty="0" smtClean="0"/>
              <a:t>font </a:t>
            </a:r>
            <a:r>
              <a:rPr lang="en-US" sz="2400" dirty="0"/>
              <a:t>used on </a:t>
            </a:r>
            <a:r>
              <a:rPr lang="en-US" sz="2400" dirty="0" smtClean="0"/>
              <a:t/>
            </a:r>
            <a:br>
              <a:rPr lang="en-US" sz="2400" dirty="0" smtClean="0"/>
            </a:br>
            <a:r>
              <a:rPr lang="en-US" sz="2400" dirty="0" smtClean="0"/>
              <a:t>the form</a:t>
            </a:r>
          </a:p>
          <a:p>
            <a:pPr lvl="1"/>
            <a:r>
              <a:rPr lang="en-US" sz="2400" dirty="0" smtClean="0"/>
              <a:t>Access provides many </a:t>
            </a:r>
            <a:br>
              <a:rPr lang="en-US" sz="2400" dirty="0" smtClean="0"/>
            </a:br>
            <a:r>
              <a:rPr lang="en-US" sz="2400" dirty="0" smtClean="0"/>
              <a:t>built-in themes</a:t>
            </a:r>
          </a:p>
          <a:p>
            <a:pPr lvl="2"/>
            <a:r>
              <a:rPr lang="en-US" sz="2000" dirty="0"/>
              <a:t>Makes it easy </a:t>
            </a:r>
            <a:r>
              <a:rPr lang="en-US" sz="2000" dirty="0" smtClean="0"/>
              <a:t>to </a:t>
            </a:r>
            <a:r>
              <a:rPr lang="en-US" sz="2000" dirty="0"/>
              <a:t>create </a:t>
            </a:r>
            <a:br>
              <a:rPr lang="en-US" sz="2000" dirty="0"/>
            </a:br>
            <a:r>
              <a:rPr lang="en-US" sz="2000" dirty="0"/>
              <a:t>objects with a unified look</a:t>
            </a:r>
          </a:p>
          <a:p>
            <a:pPr lvl="2"/>
            <a:r>
              <a:rPr lang="en-US" sz="2000" dirty="0"/>
              <a:t>You can also create a </a:t>
            </a:r>
            <a:r>
              <a:rPr lang="en-US" sz="2000" dirty="0" smtClean="0"/>
              <a:t/>
            </a:r>
            <a:br>
              <a:rPr lang="en-US" sz="2000" dirty="0" smtClean="0"/>
            </a:br>
            <a:r>
              <a:rPr lang="en-US" sz="2000" dirty="0" smtClean="0"/>
              <a:t>customized </a:t>
            </a:r>
            <a:r>
              <a:rPr lang="en-US" sz="2000" dirty="0"/>
              <a:t>theme if </a:t>
            </a:r>
            <a:r>
              <a:rPr lang="en-US" sz="2000" dirty="0" smtClean="0"/>
              <a:t/>
            </a:r>
            <a:br>
              <a:rPr lang="en-US" sz="2000" dirty="0" smtClean="0"/>
            </a:br>
            <a:r>
              <a:rPr lang="en-US" sz="2000" dirty="0" smtClean="0"/>
              <a:t>none </a:t>
            </a:r>
            <a:r>
              <a:rPr lang="en-US" sz="2000" dirty="0"/>
              <a:t>of the built-in </a:t>
            </a:r>
            <a:r>
              <a:rPr lang="en-US" sz="2000" dirty="0" smtClean="0"/>
              <a:t/>
            </a:r>
            <a:br>
              <a:rPr lang="en-US" sz="2000" dirty="0" smtClean="0"/>
            </a:br>
            <a:r>
              <a:rPr lang="en-US" sz="2000" dirty="0" smtClean="0"/>
              <a:t>themes </a:t>
            </a:r>
            <a:r>
              <a:rPr lang="en-US" sz="2000" dirty="0"/>
              <a:t>suit your needs</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10</a:t>
            </a:fld>
            <a:endParaRPr lang="en-US" dirty="0"/>
          </a:p>
        </p:txBody>
      </p:sp>
    </p:spTree>
    <p:extLst>
      <p:ext uri="{BB962C8B-B14F-4D97-AF65-F5344CB8AC3E}">
        <p14:creationId xmlns:p14="http://schemas.microsoft.com/office/powerpoint/2010/main" xmlns="" val="4114139961"/>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a:t>Modifying a Form’s Design in Layout </a:t>
            </a:r>
            <a:r>
              <a:rPr lang="en-US" sz="3600" dirty="0" smtClean="0"/>
              <a:t>View </a:t>
            </a:r>
            <a:r>
              <a:rPr lang="en-US" sz="1050" dirty="0" smtClean="0"/>
              <a:t>(Cont</a:t>
            </a:r>
            <a:r>
              <a:rPr lang="en-US" sz="1050" dirty="0"/>
              <a: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11</a:t>
            </a:fld>
            <a:endParaRPr lang="en-US" dirty="0"/>
          </a:p>
        </p:txBody>
      </p:sp>
      <p:pic>
        <p:nvPicPr>
          <p:cNvPr id="6146" name="Picture 2"/>
          <p:cNvPicPr>
            <a:picLocks noChangeAspect="1" noChangeArrowheads="1"/>
          </p:cNvPicPr>
          <p:nvPr/>
        </p:nvPicPr>
        <p:blipFill>
          <a:blip r:embed="rId3"/>
          <a:stretch>
            <a:fillRect/>
          </a:stretch>
        </p:blipFill>
        <p:spPr bwMode="auto">
          <a:xfrm>
            <a:off x="3490034" y="1371600"/>
            <a:ext cx="5339641" cy="2634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stretch>
            <a:fillRect/>
          </a:stretch>
        </p:blipFill>
        <p:spPr bwMode="auto">
          <a:xfrm>
            <a:off x="533400" y="3789237"/>
            <a:ext cx="4630110" cy="238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3954566"/>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a:t>Modifying a Form’s Design in Layout View </a:t>
            </a:r>
            <a:r>
              <a:rPr lang="en-US" sz="1200" dirty="0"/>
              <a:t>(Cont</a:t>
            </a:r>
            <a:r>
              <a:rPr lang="en-US" sz="1200" dirty="0" smtClean="0"/>
              <a:t>.) </a:t>
            </a:r>
            <a:endParaRPr lang="en-US" sz="3600" dirty="0" smtClean="0"/>
          </a:p>
        </p:txBody>
      </p:sp>
      <p:sp>
        <p:nvSpPr>
          <p:cNvPr id="17410" name="Rectangle 3"/>
          <p:cNvSpPr>
            <a:spLocks noGrp="1"/>
          </p:cNvSpPr>
          <p:nvPr>
            <p:ph idx="1"/>
          </p:nvPr>
        </p:nvSpPr>
        <p:spPr/>
        <p:txBody>
          <a:bodyPr/>
          <a:lstStyle/>
          <a:p>
            <a:r>
              <a:rPr lang="en-US" sz="2800" b="1" dirty="0"/>
              <a:t>Adding a Picture to a Form</a:t>
            </a:r>
          </a:p>
          <a:p>
            <a:pPr lvl="1"/>
            <a:r>
              <a:rPr lang="en-US" sz="2400" dirty="0"/>
              <a:t>A picture is one of many controls you can add and modify on a </a:t>
            </a:r>
            <a:r>
              <a:rPr lang="en-US" sz="2400" dirty="0" smtClean="0"/>
              <a:t>form</a:t>
            </a:r>
          </a:p>
          <a:p>
            <a:pPr lvl="2"/>
            <a:r>
              <a:rPr lang="en-US" sz="2000" dirty="0" smtClean="0"/>
              <a:t>A </a:t>
            </a:r>
            <a:r>
              <a:rPr lang="en-US" sz="2000" b="1" dirty="0"/>
              <a:t>control </a:t>
            </a:r>
            <a:r>
              <a:rPr lang="en-US" sz="2000" dirty="0"/>
              <a:t>is an item on a form, report, or other database object that you can manipulate to </a:t>
            </a:r>
            <a:r>
              <a:rPr lang="en-US" sz="2000" dirty="0" smtClean="0"/>
              <a:t>modify the </a:t>
            </a:r>
            <a:r>
              <a:rPr lang="en-US" sz="2000" dirty="0"/>
              <a:t>object’s </a:t>
            </a:r>
            <a:r>
              <a:rPr lang="en-US" sz="2000" dirty="0" smtClean="0"/>
              <a:t>appearance</a:t>
            </a:r>
            <a:endParaRPr lang="en-US" sz="800" dirty="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12</a:t>
            </a:fld>
            <a:endParaRPr lang="en-US" dirty="0"/>
          </a:p>
        </p:txBody>
      </p:sp>
      <p:pic>
        <p:nvPicPr>
          <p:cNvPr id="7170" name="Picture 2"/>
          <p:cNvPicPr>
            <a:picLocks noChangeAspect="1" noChangeArrowheads="1"/>
          </p:cNvPicPr>
          <p:nvPr/>
        </p:nvPicPr>
        <p:blipFill>
          <a:blip r:embed="rId3"/>
          <a:stretch>
            <a:fillRect/>
          </a:stretch>
        </p:blipFill>
        <p:spPr bwMode="auto">
          <a:xfrm>
            <a:off x="757852" y="3352800"/>
            <a:ext cx="7776548" cy="2610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58415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a:t>Modifying a Form’s Design in Layout View </a:t>
            </a:r>
            <a:r>
              <a:rPr lang="en-US" sz="1200" dirty="0"/>
              <a:t>(Cont</a:t>
            </a:r>
            <a:r>
              <a:rPr lang="en-US" sz="1200" dirty="0" smtClean="0"/>
              <a:t>.) </a:t>
            </a:r>
            <a:endParaRPr lang="en-US" sz="3600" dirty="0" smtClean="0"/>
          </a:p>
        </p:txBody>
      </p:sp>
      <p:sp>
        <p:nvSpPr>
          <p:cNvPr id="17410" name="Rectangle 3"/>
          <p:cNvSpPr>
            <a:spLocks noGrp="1"/>
          </p:cNvSpPr>
          <p:nvPr>
            <p:ph idx="1"/>
          </p:nvPr>
        </p:nvSpPr>
        <p:spPr/>
        <p:txBody>
          <a:bodyPr/>
          <a:lstStyle/>
          <a:p>
            <a:r>
              <a:rPr lang="en-US" sz="2800" b="1" dirty="0"/>
              <a:t>Changing the Color of the Form Title</a:t>
            </a:r>
          </a:p>
          <a:p>
            <a:pPr lvl="1"/>
            <a:r>
              <a:rPr lang="en-US" sz="2400" dirty="0"/>
              <a:t>The Font group on the FORMAT tab provides many options you can use to change </a:t>
            </a:r>
            <a:r>
              <a:rPr lang="en-US" sz="2400" dirty="0" smtClean="0"/>
              <a:t>the appearance </a:t>
            </a:r>
            <a:r>
              <a:rPr lang="en-US" sz="2400" dirty="0"/>
              <a:t>of text on a form</a:t>
            </a:r>
            <a:endParaRPr lang="en-US" sz="400" dirty="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13</a:t>
            </a:fld>
            <a:endParaRPr lang="en-US" dirty="0"/>
          </a:p>
        </p:txBody>
      </p:sp>
      <p:pic>
        <p:nvPicPr>
          <p:cNvPr id="8194" name="Picture 2"/>
          <p:cNvPicPr>
            <a:picLocks noChangeAspect="1" noChangeArrowheads="1"/>
          </p:cNvPicPr>
          <p:nvPr/>
        </p:nvPicPr>
        <p:blipFill>
          <a:blip r:embed="rId3"/>
          <a:stretch>
            <a:fillRect/>
          </a:stretch>
        </p:blipFill>
        <p:spPr bwMode="auto">
          <a:xfrm>
            <a:off x="462571" y="3034561"/>
            <a:ext cx="8257797" cy="269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816488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Navigating a Form</a:t>
            </a:r>
            <a:endParaRPr lang="en-US" sz="3600" dirty="0" smtClean="0"/>
          </a:p>
        </p:txBody>
      </p:sp>
      <p:sp>
        <p:nvSpPr>
          <p:cNvPr id="17410" name="Rectangle 3"/>
          <p:cNvSpPr>
            <a:spLocks noGrp="1"/>
          </p:cNvSpPr>
          <p:nvPr>
            <p:ph idx="1"/>
          </p:nvPr>
        </p:nvSpPr>
        <p:spPr/>
        <p:txBody>
          <a:bodyPr/>
          <a:lstStyle/>
          <a:p>
            <a:r>
              <a:rPr lang="en-US" sz="2800" dirty="0"/>
              <a:t>To view, navigate</a:t>
            </a:r>
            <a:r>
              <a:rPr lang="en-US" sz="2800" dirty="0" smtClean="0"/>
              <a:t>, and </a:t>
            </a:r>
            <a:r>
              <a:rPr lang="en-US" sz="2800" dirty="0"/>
              <a:t>change data using a form, you need to display the form in Form </a:t>
            </a:r>
            <a:r>
              <a:rPr lang="en-US" sz="2800" dirty="0" smtClean="0"/>
              <a:t>view</a:t>
            </a:r>
          </a:p>
          <a:p>
            <a:pPr lvl="1"/>
            <a:r>
              <a:rPr lang="en-US" sz="2400" dirty="0" smtClean="0"/>
              <a:t>Navigate </a:t>
            </a:r>
            <a:r>
              <a:rPr lang="en-US" sz="2400" dirty="0"/>
              <a:t>a form in the same way that you navigate a table </a:t>
            </a:r>
            <a:r>
              <a:rPr lang="en-US" sz="2400" dirty="0" smtClean="0"/>
              <a:t>datasheet </a:t>
            </a:r>
          </a:p>
          <a:p>
            <a:pPr lvl="1"/>
            <a:r>
              <a:rPr lang="en-US" sz="2400" dirty="0" smtClean="0"/>
              <a:t>The </a:t>
            </a:r>
            <a:r>
              <a:rPr lang="en-US" sz="2400" dirty="0"/>
              <a:t>navigation mode and editing mode keyboard shortcuts you </a:t>
            </a:r>
            <a:r>
              <a:rPr lang="en-US" sz="2400" dirty="0" smtClean="0"/>
              <a:t>used with </a:t>
            </a:r>
            <a:r>
              <a:rPr lang="en-US" sz="2400" dirty="0"/>
              <a:t>datasheets in Tutorial 3 are the same when navigating a form</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14</a:t>
            </a:fld>
            <a:endParaRPr lang="en-US" dirty="0"/>
          </a:p>
        </p:txBody>
      </p:sp>
    </p:spTree>
    <p:extLst>
      <p:ext uri="{BB962C8B-B14F-4D97-AF65-F5344CB8AC3E}">
        <p14:creationId xmlns:p14="http://schemas.microsoft.com/office/powerpoint/2010/main" xmlns="" val="49507205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Finding Data Using a Form</a:t>
            </a:r>
          </a:p>
        </p:txBody>
      </p:sp>
      <p:sp>
        <p:nvSpPr>
          <p:cNvPr id="17410" name="Rectangle 3"/>
          <p:cNvSpPr>
            <a:spLocks noGrp="1"/>
          </p:cNvSpPr>
          <p:nvPr>
            <p:ph idx="1"/>
          </p:nvPr>
        </p:nvSpPr>
        <p:spPr/>
        <p:txBody>
          <a:bodyPr/>
          <a:lstStyle/>
          <a:p>
            <a:r>
              <a:rPr lang="en-US" sz="2800" dirty="0"/>
              <a:t>T</a:t>
            </a:r>
            <a:r>
              <a:rPr lang="en-US" sz="2800" dirty="0" smtClean="0"/>
              <a:t>he </a:t>
            </a:r>
            <a:r>
              <a:rPr lang="en-US" sz="2800" dirty="0"/>
              <a:t>Find command lets you search for data in a </a:t>
            </a:r>
            <a:r>
              <a:rPr lang="en-US" sz="2800" dirty="0" smtClean="0"/>
              <a:t>datasheet so </a:t>
            </a:r>
            <a:r>
              <a:rPr lang="en-US" sz="2800" dirty="0"/>
              <a:t>you can display only those records you want to </a:t>
            </a:r>
            <a:r>
              <a:rPr lang="en-US" sz="2800" dirty="0" smtClean="0"/>
              <a:t>view</a:t>
            </a:r>
          </a:p>
          <a:p>
            <a:r>
              <a:rPr lang="en-US" sz="2800" dirty="0" smtClean="0"/>
              <a:t>You </a:t>
            </a:r>
            <a:r>
              <a:rPr lang="en-US" sz="2800" dirty="0"/>
              <a:t>can also use the </a:t>
            </a:r>
            <a:r>
              <a:rPr lang="en-US" sz="2800" dirty="0" smtClean="0"/>
              <a:t>Find command </a:t>
            </a:r>
            <a:r>
              <a:rPr lang="en-US" sz="2800" dirty="0"/>
              <a:t>to search for data in a </a:t>
            </a:r>
            <a:r>
              <a:rPr lang="en-US" sz="2800" dirty="0" smtClean="0"/>
              <a:t>form</a:t>
            </a:r>
          </a:p>
          <a:p>
            <a:pPr lvl="1"/>
            <a:r>
              <a:rPr lang="en-US" sz="2400" dirty="0" smtClean="0"/>
              <a:t>You </a:t>
            </a:r>
            <a:r>
              <a:rPr lang="en-US" sz="2400" dirty="0"/>
              <a:t>choose a field to serve as the basis for the search by making that field the current field, and then you enter the value you want Access to match in the Find and Replace dialog box</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15</a:t>
            </a:fld>
            <a:endParaRPr lang="en-US" dirty="0"/>
          </a:p>
        </p:txBody>
      </p:sp>
      <p:pic>
        <p:nvPicPr>
          <p:cNvPr id="9218" name="Picture 2"/>
          <p:cNvPicPr>
            <a:picLocks noChangeAspect="1" noChangeArrowheads="1"/>
          </p:cNvPicPr>
          <p:nvPr/>
        </p:nvPicPr>
        <p:blipFill>
          <a:blip r:embed="rId3"/>
          <a:stretch>
            <a:fillRect/>
          </a:stretch>
        </p:blipFill>
        <p:spPr bwMode="auto">
          <a:xfrm>
            <a:off x="2819400" y="4800600"/>
            <a:ext cx="5663976" cy="1387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8016333"/>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a:t>Finding Data Using a </a:t>
            </a:r>
            <a:r>
              <a:rPr lang="en-US" dirty="0" smtClean="0"/>
              <a:t>Form </a:t>
            </a:r>
            <a:r>
              <a:rPr lang="en-US" sz="1200" dirty="0" smtClean="0"/>
              <a:t>(Cont.)</a:t>
            </a:r>
            <a:endParaRPr lang="en-US" sz="32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16</a:t>
            </a:fld>
            <a:endParaRPr lang="en-US" dirty="0"/>
          </a:p>
        </p:txBody>
      </p:sp>
      <p:pic>
        <p:nvPicPr>
          <p:cNvPr id="10242" name="Picture 2"/>
          <p:cNvPicPr>
            <a:picLocks noChangeAspect="1" noChangeArrowheads="1"/>
          </p:cNvPicPr>
          <p:nvPr/>
        </p:nvPicPr>
        <p:blipFill>
          <a:blip r:embed="rId3"/>
          <a:stretch>
            <a:fillRect/>
          </a:stretch>
        </p:blipFill>
        <p:spPr bwMode="auto">
          <a:xfrm>
            <a:off x="533400" y="1780848"/>
            <a:ext cx="8196549" cy="2839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270849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Maintaining Table Data Using a Form</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17</a:t>
            </a:fld>
            <a:endParaRPr lang="en-US" dirty="0"/>
          </a:p>
        </p:txBody>
      </p:sp>
      <p:sp>
        <p:nvSpPr>
          <p:cNvPr id="6" name="Rectangle 3"/>
          <p:cNvSpPr>
            <a:spLocks noGrp="1"/>
          </p:cNvSpPr>
          <p:nvPr>
            <p:ph idx="1"/>
          </p:nvPr>
        </p:nvSpPr>
        <p:spPr>
          <a:xfrm>
            <a:off x="457200" y="1219200"/>
            <a:ext cx="8305800" cy="4906963"/>
          </a:xfrm>
        </p:spPr>
        <p:txBody>
          <a:bodyPr/>
          <a:lstStyle/>
          <a:p>
            <a:r>
              <a:rPr lang="en-US" sz="2400" dirty="0"/>
              <a:t>Maintaining data using a form is often easier than using a datasheet because you </a:t>
            </a:r>
            <a:r>
              <a:rPr lang="en-US" sz="2400" dirty="0" smtClean="0"/>
              <a:t>can focus </a:t>
            </a:r>
            <a:r>
              <a:rPr lang="en-US" sz="2400" dirty="0"/>
              <a:t>on all the changes for a single record at one </a:t>
            </a:r>
            <a:r>
              <a:rPr lang="en-US" sz="2400" dirty="0" smtClean="0"/>
              <a:t>time</a:t>
            </a:r>
          </a:p>
          <a:p>
            <a:r>
              <a:rPr lang="en-US" sz="2400" dirty="0" smtClean="0"/>
              <a:t>In </a:t>
            </a:r>
            <a:r>
              <a:rPr lang="en-US" sz="2400" dirty="0"/>
              <a:t>Form view, you can edit </a:t>
            </a:r>
            <a:r>
              <a:rPr lang="en-US" sz="2400" dirty="0" smtClean="0"/>
              <a:t>the field </a:t>
            </a:r>
            <a:r>
              <a:rPr lang="en-US" sz="2400" dirty="0"/>
              <a:t>values for a record, delete a record from the underlying table, or add a new </a:t>
            </a:r>
            <a:r>
              <a:rPr lang="en-US" sz="2400" dirty="0" smtClean="0"/>
              <a:t>record</a:t>
            </a:r>
            <a:endParaRPr lang="en-US" sz="2400" dirty="0"/>
          </a:p>
        </p:txBody>
      </p:sp>
      <p:pic>
        <p:nvPicPr>
          <p:cNvPr id="11266" name="Picture 2"/>
          <p:cNvPicPr>
            <a:picLocks noChangeAspect="1" noChangeArrowheads="1"/>
          </p:cNvPicPr>
          <p:nvPr/>
        </p:nvPicPr>
        <p:blipFill>
          <a:blip r:embed="rId3"/>
          <a:stretch>
            <a:fillRect/>
          </a:stretch>
        </p:blipFill>
        <p:spPr bwMode="auto">
          <a:xfrm>
            <a:off x="353363" y="3505200"/>
            <a:ext cx="4725617" cy="2547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stretch>
            <a:fillRect/>
          </a:stretch>
        </p:blipFill>
        <p:spPr bwMode="auto">
          <a:xfrm>
            <a:off x="4876800" y="3429000"/>
            <a:ext cx="3784841" cy="2553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9306801"/>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Previewing and Printing Selected Form Records</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18</a:t>
            </a:fld>
            <a:endParaRPr lang="en-US" dirty="0"/>
          </a:p>
        </p:txBody>
      </p:sp>
      <p:sp>
        <p:nvSpPr>
          <p:cNvPr id="6" name="Rectangle 3"/>
          <p:cNvSpPr>
            <a:spLocks noGrp="1"/>
          </p:cNvSpPr>
          <p:nvPr>
            <p:ph idx="1"/>
          </p:nvPr>
        </p:nvSpPr>
        <p:spPr>
          <a:xfrm>
            <a:off x="457200" y="1219200"/>
            <a:ext cx="8305800" cy="4906963"/>
          </a:xfrm>
        </p:spPr>
        <p:txBody>
          <a:bodyPr/>
          <a:lstStyle/>
          <a:p>
            <a:r>
              <a:rPr lang="en-US" sz="2400" dirty="0"/>
              <a:t>Access prints as many form records as can fit on a printed </a:t>
            </a:r>
            <a:r>
              <a:rPr lang="en-US" sz="2400" dirty="0" smtClean="0"/>
              <a:t>page</a:t>
            </a:r>
          </a:p>
          <a:p>
            <a:pPr lvl="1"/>
            <a:r>
              <a:rPr lang="en-US" sz="2000" dirty="0" smtClean="0"/>
              <a:t>If </a:t>
            </a:r>
            <a:r>
              <a:rPr lang="en-US" sz="2000" dirty="0"/>
              <a:t>only part of a form record fits on the bottom of a page, the remainder of the record prints on the next page</a:t>
            </a:r>
          </a:p>
          <a:p>
            <a:r>
              <a:rPr lang="en-US" sz="2400" dirty="0"/>
              <a:t>Access allows you to print all pages or a range of pages. In addition, you </a:t>
            </a:r>
            <a:r>
              <a:rPr lang="en-US" sz="2400" dirty="0" smtClean="0"/>
              <a:t/>
            </a:r>
            <a:br>
              <a:rPr lang="en-US" sz="2400" dirty="0" smtClean="0"/>
            </a:br>
            <a:r>
              <a:rPr lang="en-US" sz="2400" dirty="0" smtClean="0"/>
              <a:t>can </a:t>
            </a:r>
            <a:r>
              <a:rPr lang="en-US" sz="2400" dirty="0"/>
              <a:t>print </a:t>
            </a:r>
            <a:r>
              <a:rPr lang="en-US" sz="2400" dirty="0" smtClean="0"/>
              <a:t>the </a:t>
            </a:r>
            <a:br>
              <a:rPr lang="en-US" sz="2400" dirty="0" smtClean="0"/>
            </a:br>
            <a:r>
              <a:rPr lang="en-US" sz="2400" dirty="0" smtClean="0"/>
              <a:t>currently </a:t>
            </a:r>
            <a:br>
              <a:rPr lang="en-US" sz="2400" dirty="0" smtClean="0"/>
            </a:br>
            <a:r>
              <a:rPr lang="en-US" sz="2400" dirty="0" smtClean="0"/>
              <a:t>selected </a:t>
            </a:r>
            <a:r>
              <a:rPr lang="en-US" sz="2400" dirty="0"/>
              <a:t>form </a:t>
            </a:r>
            <a:r>
              <a:rPr lang="en-US" sz="2400" dirty="0" smtClean="0"/>
              <a:t/>
            </a:r>
            <a:br>
              <a:rPr lang="en-US" sz="2400" dirty="0" smtClean="0"/>
            </a:br>
            <a:r>
              <a:rPr lang="en-US" sz="2400" dirty="0" smtClean="0"/>
              <a:t>record</a:t>
            </a:r>
            <a:endParaRPr lang="en-US" sz="2400" dirty="0"/>
          </a:p>
        </p:txBody>
      </p:sp>
      <p:pic>
        <p:nvPicPr>
          <p:cNvPr id="12290" name="Picture 2"/>
          <p:cNvPicPr>
            <a:picLocks noChangeAspect="1" noChangeArrowheads="1"/>
          </p:cNvPicPr>
          <p:nvPr/>
        </p:nvPicPr>
        <p:blipFill>
          <a:blip r:embed="rId3"/>
          <a:stretch>
            <a:fillRect/>
          </a:stretch>
        </p:blipFill>
        <p:spPr bwMode="auto">
          <a:xfrm>
            <a:off x="2761455" y="3200400"/>
            <a:ext cx="5982495" cy="2981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3725056"/>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457200" y="1143000"/>
            <a:ext cx="8305800" cy="4906963"/>
          </a:xfrm>
        </p:spPr>
        <p:txBody>
          <a:bodyPr/>
          <a:lstStyle/>
          <a:p>
            <a:r>
              <a:rPr lang="en-US" sz="2400" dirty="0"/>
              <a:t>To create a form based on two tables</a:t>
            </a:r>
            <a:r>
              <a:rPr lang="en-US" sz="2400" dirty="0" smtClean="0"/>
              <a:t>, you </a:t>
            </a:r>
            <a:r>
              <a:rPr lang="en-US" sz="2400" dirty="0"/>
              <a:t>must first define a relationship between the two </a:t>
            </a:r>
            <a:r>
              <a:rPr lang="en-US" sz="2400" dirty="0" smtClean="0"/>
              <a:t>tables</a:t>
            </a:r>
          </a:p>
          <a:p>
            <a:pPr lvl="1"/>
            <a:r>
              <a:rPr lang="en-US" sz="2000" dirty="0"/>
              <a:t>When you create a form containing data from two tables that have a </a:t>
            </a:r>
            <a:r>
              <a:rPr lang="en-US" sz="2000" dirty="0" smtClean="0"/>
              <a:t>one-to-many relationship</a:t>
            </a:r>
            <a:r>
              <a:rPr lang="en-US" sz="2000" dirty="0"/>
              <a:t>, you actually create a </a:t>
            </a:r>
            <a:r>
              <a:rPr lang="en-US" sz="2000" b="1" dirty="0"/>
              <a:t>main form </a:t>
            </a:r>
            <a:r>
              <a:rPr lang="en-US" sz="2000" dirty="0"/>
              <a:t>for data from the primary table and </a:t>
            </a:r>
            <a:r>
              <a:rPr lang="en-US" sz="2000" dirty="0" smtClean="0"/>
              <a:t>a </a:t>
            </a:r>
            <a:r>
              <a:rPr lang="en-US" sz="2000" b="1" dirty="0" smtClean="0"/>
              <a:t>subform </a:t>
            </a:r>
            <a:r>
              <a:rPr lang="en-US" sz="2000" dirty="0" smtClean="0"/>
              <a:t>for </a:t>
            </a:r>
            <a:r>
              <a:rPr lang="en-US" sz="2000" dirty="0"/>
              <a:t>data from the related </a:t>
            </a:r>
            <a:r>
              <a:rPr lang="en-US" sz="2000" dirty="0" smtClean="0"/>
              <a:t>table</a:t>
            </a:r>
          </a:p>
          <a:p>
            <a:pPr lvl="1"/>
            <a:r>
              <a:rPr lang="en-US" sz="2000" dirty="0" smtClean="0"/>
              <a:t>Access </a:t>
            </a:r>
            <a:r>
              <a:rPr lang="en-US" sz="2000" dirty="0"/>
              <a:t>uses the defined relationship </a:t>
            </a:r>
            <a:r>
              <a:rPr lang="en-US" sz="2000" dirty="0" smtClean="0"/>
              <a:t>between the </a:t>
            </a:r>
            <a:r>
              <a:rPr lang="en-US" sz="2000" dirty="0"/>
              <a:t>tables to join them automatically through the common field that exists in </a:t>
            </a:r>
            <a:r>
              <a:rPr lang="en-US" sz="2000" dirty="0" smtClean="0"/>
              <a:t>both tables</a:t>
            </a:r>
            <a:endParaRPr lang="en-US" sz="2000" dirty="0"/>
          </a:p>
        </p:txBody>
      </p:sp>
      <p:sp>
        <p:nvSpPr>
          <p:cNvPr id="17409" name="Rectangle 2"/>
          <p:cNvSpPr>
            <a:spLocks noGrp="1"/>
          </p:cNvSpPr>
          <p:nvPr>
            <p:ph type="title"/>
          </p:nvPr>
        </p:nvSpPr>
        <p:spPr/>
        <p:txBody>
          <a:bodyPr/>
          <a:lstStyle/>
          <a:p>
            <a:pPr eaLnBrk="1" hangingPunct="1"/>
            <a:r>
              <a:rPr lang="en-US" sz="3600" dirty="0" smtClean="0"/>
              <a:t>Creating a Form with a Main Form and a Subform</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19</a:t>
            </a:fld>
            <a:endParaRPr lang="en-US" dirty="0"/>
          </a:p>
        </p:txBody>
      </p:sp>
      <p:pic>
        <p:nvPicPr>
          <p:cNvPr id="13314" name="Picture 2"/>
          <p:cNvPicPr>
            <a:picLocks noChangeAspect="1" noChangeArrowheads="1"/>
          </p:cNvPicPr>
          <p:nvPr/>
        </p:nvPicPr>
        <p:blipFill>
          <a:blip r:embed="rId3"/>
          <a:stretch>
            <a:fillRect/>
          </a:stretch>
        </p:blipFill>
        <p:spPr bwMode="auto">
          <a:xfrm>
            <a:off x="865778" y="3733800"/>
            <a:ext cx="6754222" cy="2454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449773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Objectives</a:t>
            </a:r>
          </a:p>
        </p:txBody>
      </p:sp>
      <p:sp>
        <p:nvSpPr>
          <p:cNvPr id="17410" name="Rectangle 3"/>
          <p:cNvSpPr>
            <a:spLocks noGrp="1"/>
          </p:cNvSpPr>
          <p:nvPr>
            <p:ph idx="1"/>
          </p:nvPr>
        </p:nvSpPr>
        <p:spPr/>
        <p:txBody>
          <a:bodyPr/>
          <a:lstStyle/>
          <a:p>
            <a:r>
              <a:rPr lang="en-US" dirty="0"/>
              <a:t>Session </a:t>
            </a:r>
            <a:r>
              <a:rPr lang="en-US" dirty="0" smtClean="0"/>
              <a:t>4.1</a:t>
            </a:r>
            <a:endParaRPr lang="en-US" dirty="0"/>
          </a:p>
          <a:p>
            <a:pPr lvl="1"/>
            <a:r>
              <a:rPr lang="en-US" dirty="0" smtClean="0"/>
              <a:t>Create </a:t>
            </a:r>
            <a:r>
              <a:rPr lang="en-US" dirty="0"/>
              <a:t>a form using the </a:t>
            </a:r>
            <a:r>
              <a:rPr lang="en-US" dirty="0" smtClean="0"/>
              <a:t>Form Wizard</a:t>
            </a:r>
            <a:endParaRPr lang="en-US" dirty="0"/>
          </a:p>
          <a:p>
            <a:pPr lvl="1"/>
            <a:r>
              <a:rPr lang="en-US" dirty="0" smtClean="0"/>
              <a:t>Apply </a:t>
            </a:r>
            <a:r>
              <a:rPr lang="en-US" dirty="0"/>
              <a:t>a theme to a form</a:t>
            </a:r>
          </a:p>
          <a:p>
            <a:pPr lvl="1"/>
            <a:r>
              <a:rPr lang="en-US" dirty="0" smtClean="0"/>
              <a:t>Add </a:t>
            </a:r>
            <a:r>
              <a:rPr lang="en-US" dirty="0"/>
              <a:t>a picture to a form</a:t>
            </a:r>
          </a:p>
          <a:p>
            <a:pPr lvl="1"/>
            <a:r>
              <a:rPr lang="en-US" dirty="0" smtClean="0"/>
              <a:t>Change </a:t>
            </a:r>
            <a:r>
              <a:rPr lang="en-US" dirty="0"/>
              <a:t>the color of text on </a:t>
            </a:r>
            <a:r>
              <a:rPr lang="en-US" dirty="0" smtClean="0"/>
              <a:t>a form</a:t>
            </a:r>
            <a:endParaRPr lang="en-US" dirty="0"/>
          </a:p>
          <a:p>
            <a:pPr lvl="1"/>
            <a:r>
              <a:rPr lang="en-US" dirty="0" smtClean="0"/>
              <a:t>Find </a:t>
            </a:r>
            <a:r>
              <a:rPr lang="en-US" dirty="0"/>
              <a:t>and maintain data </a:t>
            </a:r>
            <a:r>
              <a:rPr lang="en-US" dirty="0" smtClean="0"/>
              <a:t>using a </a:t>
            </a:r>
            <a:r>
              <a:rPr lang="en-US" dirty="0"/>
              <a:t>form</a:t>
            </a:r>
          </a:p>
          <a:p>
            <a:pPr lvl="1"/>
            <a:r>
              <a:rPr lang="en-US" dirty="0" smtClean="0"/>
              <a:t>Preview </a:t>
            </a:r>
            <a:r>
              <a:rPr lang="en-US" dirty="0"/>
              <a:t>and print </a:t>
            </a:r>
            <a:r>
              <a:rPr lang="en-US" dirty="0" smtClean="0"/>
              <a:t>selected form </a:t>
            </a:r>
            <a:r>
              <a:rPr lang="en-US" dirty="0"/>
              <a:t>records</a:t>
            </a:r>
          </a:p>
          <a:p>
            <a:pPr lvl="1"/>
            <a:r>
              <a:rPr lang="en-US" dirty="0" smtClean="0"/>
              <a:t>Create </a:t>
            </a:r>
            <a:r>
              <a:rPr lang="en-US" dirty="0"/>
              <a:t>a form with a main </a:t>
            </a:r>
            <a:r>
              <a:rPr lang="en-US" dirty="0" smtClean="0"/>
              <a:t>form and </a:t>
            </a:r>
            <a:r>
              <a:rPr lang="en-US" dirty="0"/>
              <a:t>a subform</a:t>
            </a:r>
            <a:endParaRPr lang="en-US" sz="92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a:t>
            </a:fld>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Creating a Form with a Main Form and a Subform </a:t>
            </a:r>
            <a:r>
              <a:rPr lang="en-US" sz="1200" dirty="0" smtClean="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20</a:t>
            </a:fld>
            <a:endParaRPr lang="en-US" dirty="0"/>
          </a:p>
        </p:txBody>
      </p:sp>
      <p:pic>
        <p:nvPicPr>
          <p:cNvPr id="14338" name="Picture 2"/>
          <p:cNvPicPr>
            <a:picLocks noChangeAspect="1" noChangeArrowheads="1"/>
          </p:cNvPicPr>
          <p:nvPr/>
        </p:nvPicPr>
        <p:blipFill>
          <a:blip r:embed="rId3"/>
          <a:stretch>
            <a:fillRect/>
          </a:stretch>
        </p:blipFill>
        <p:spPr bwMode="auto">
          <a:xfrm>
            <a:off x="3581400" y="1494859"/>
            <a:ext cx="5259930" cy="2770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stretch>
            <a:fillRect/>
          </a:stretch>
        </p:blipFill>
        <p:spPr bwMode="auto">
          <a:xfrm>
            <a:off x="304800" y="3505200"/>
            <a:ext cx="4566600" cy="2252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506743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Creating a Report Using the Report Wizard</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21</a:t>
            </a:fld>
            <a:endParaRPr lang="en-US" dirty="0"/>
          </a:p>
        </p:txBody>
      </p:sp>
      <p:pic>
        <p:nvPicPr>
          <p:cNvPr id="2" name="Picture 2"/>
          <p:cNvPicPr>
            <a:picLocks noChangeAspect="1" noChangeArrowheads="1"/>
          </p:cNvPicPr>
          <p:nvPr/>
        </p:nvPicPr>
        <p:blipFill>
          <a:blip r:embed="rId3"/>
          <a:stretch>
            <a:fillRect/>
          </a:stretch>
        </p:blipFill>
        <p:spPr bwMode="auto">
          <a:xfrm>
            <a:off x="510428" y="1735222"/>
            <a:ext cx="3985372" cy="3806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stretch>
            <a:fillRect/>
          </a:stretch>
        </p:blipFill>
        <p:spPr bwMode="auto">
          <a:xfrm>
            <a:off x="4334076" y="1661544"/>
            <a:ext cx="3990774" cy="3901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556774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2404136" y="3429000"/>
            <a:ext cx="6225514" cy="2267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3"/>
          <p:cNvSpPr>
            <a:spLocks noGrp="1"/>
          </p:cNvSpPr>
          <p:nvPr>
            <p:ph idx="1"/>
          </p:nvPr>
        </p:nvSpPr>
        <p:spPr>
          <a:xfrm>
            <a:off x="457200" y="1219200"/>
            <a:ext cx="8305800" cy="4906963"/>
          </a:xfrm>
        </p:spPr>
        <p:txBody>
          <a:bodyPr/>
          <a:lstStyle/>
          <a:p>
            <a:r>
              <a:rPr lang="en-US" sz="2400" dirty="0"/>
              <a:t>A</a:t>
            </a:r>
            <a:r>
              <a:rPr lang="en-US" sz="2400" dirty="0" smtClean="0"/>
              <a:t> </a:t>
            </a:r>
            <a:r>
              <a:rPr lang="en-US" sz="2400" dirty="0"/>
              <a:t>report is a formatted printout or screen display of </a:t>
            </a:r>
            <a:r>
              <a:rPr lang="en-US" sz="2400" dirty="0" smtClean="0"/>
              <a:t>the contents </a:t>
            </a:r>
            <a:r>
              <a:rPr lang="en-US" sz="2400" dirty="0"/>
              <a:t>of one or more tables or queries in a </a:t>
            </a:r>
            <a:r>
              <a:rPr lang="en-US" sz="2400" dirty="0" smtClean="0"/>
              <a:t>database</a:t>
            </a:r>
          </a:p>
          <a:p>
            <a:pPr lvl="1"/>
            <a:r>
              <a:rPr lang="en-US" sz="2400" dirty="0" smtClean="0"/>
              <a:t>In </a:t>
            </a:r>
            <a:r>
              <a:rPr lang="en-US" sz="2400" dirty="0"/>
              <a:t>Access, you can </a:t>
            </a:r>
            <a:r>
              <a:rPr lang="en-US" sz="2400" dirty="0" smtClean="0"/>
              <a:t>create your </a:t>
            </a:r>
            <a:r>
              <a:rPr lang="en-US" sz="2400" dirty="0"/>
              <a:t>own reports or use the Report </a:t>
            </a:r>
            <a:r>
              <a:rPr lang="en-US" sz="2400" dirty="0" smtClean="0"/>
              <a:t> Wizard </a:t>
            </a:r>
            <a:r>
              <a:rPr lang="en-US" sz="2400" dirty="0"/>
              <a:t>to create them for </a:t>
            </a:r>
            <a:r>
              <a:rPr lang="en-US" sz="2400" dirty="0" smtClean="0"/>
              <a:t>you</a:t>
            </a:r>
          </a:p>
          <a:p>
            <a:pPr lvl="1"/>
            <a:r>
              <a:rPr lang="en-US" sz="2400" dirty="0" smtClean="0"/>
              <a:t>You </a:t>
            </a:r>
            <a:r>
              <a:rPr lang="en-US" sz="2400" dirty="0"/>
              <a:t>can </a:t>
            </a:r>
            <a:r>
              <a:rPr lang="en-US" sz="2400" dirty="0" smtClean="0"/>
              <a:t/>
            </a:r>
            <a:br>
              <a:rPr lang="en-US" sz="2400" dirty="0" smtClean="0"/>
            </a:br>
            <a:r>
              <a:rPr lang="en-US" sz="2400" dirty="0" smtClean="0"/>
              <a:t>always </a:t>
            </a:r>
            <a:br>
              <a:rPr lang="en-US" sz="2400" dirty="0" smtClean="0"/>
            </a:br>
            <a:r>
              <a:rPr lang="en-US" sz="2400" dirty="0" smtClean="0"/>
              <a:t>change </a:t>
            </a:r>
            <a:br>
              <a:rPr lang="en-US" sz="2400" dirty="0" smtClean="0"/>
            </a:br>
            <a:r>
              <a:rPr lang="en-US" sz="2400" dirty="0" smtClean="0"/>
              <a:t>a </a:t>
            </a:r>
            <a:r>
              <a:rPr lang="en-US" sz="2400" dirty="0"/>
              <a:t>report’s </a:t>
            </a:r>
            <a:r>
              <a:rPr lang="en-US" sz="2400" dirty="0" smtClean="0"/>
              <a:t/>
            </a:r>
            <a:br>
              <a:rPr lang="en-US" sz="2400" dirty="0" smtClean="0"/>
            </a:br>
            <a:r>
              <a:rPr lang="en-US" sz="2400" dirty="0" smtClean="0"/>
              <a:t>design </a:t>
            </a:r>
            <a:br>
              <a:rPr lang="en-US" sz="2400" dirty="0" smtClean="0"/>
            </a:br>
            <a:r>
              <a:rPr lang="en-US" sz="2400" dirty="0" smtClean="0"/>
              <a:t>after you </a:t>
            </a:r>
            <a:br>
              <a:rPr lang="en-US" sz="2400" dirty="0" smtClean="0"/>
            </a:br>
            <a:r>
              <a:rPr lang="en-US" sz="2400" dirty="0" smtClean="0"/>
              <a:t>create it</a:t>
            </a:r>
            <a:endParaRPr lang="en-US" sz="2400" dirty="0"/>
          </a:p>
        </p:txBody>
      </p:sp>
      <p:sp>
        <p:nvSpPr>
          <p:cNvPr id="17409" name="Rectangle 2"/>
          <p:cNvSpPr>
            <a:spLocks noGrp="1"/>
          </p:cNvSpPr>
          <p:nvPr>
            <p:ph type="title"/>
          </p:nvPr>
        </p:nvSpPr>
        <p:spPr/>
        <p:txBody>
          <a:bodyPr/>
          <a:lstStyle/>
          <a:p>
            <a:pPr eaLnBrk="1" hangingPunct="1"/>
            <a:r>
              <a:rPr lang="en-US" sz="3600" dirty="0"/>
              <a:t>Creating a Report Using the Report </a:t>
            </a:r>
            <a:r>
              <a:rPr lang="en-US" sz="3600" dirty="0" smtClean="0"/>
              <a:t>Wizard </a:t>
            </a:r>
            <a:r>
              <a:rPr lang="en-US" sz="1200" dirty="0" smtClean="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22</a:t>
            </a:fld>
            <a:endParaRPr lang="en-US" dirty="0"/>
          </a:p>
        </p:txBody>
      </p:sp>
    </p:spTree>
    <p:extLst>
      <p:ext uri="{BB962C8B-B14F-4D97-AF65-F5344CB8AC3E}">
        <p14:creationId xmlns:p14="http://schemas.microsoft.com/office/powerpoint/2010/main" xmlns="" val="3947517008"/>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a:t>Creating a Report Using the Report Wizard </a:t>
            </a:r>
            <a:r>
              <a:rPr lang="en-US" sz="1200" dirty="0"/>
              <a:t>(Cont.)</a:t>
            </a:r>
            <a:endParaRPr lang="en-US" sz="12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23</a:t>
            </a:fld>
            <a:endParaRPr lang="en-US" dirty="0"/>
          </a:p>
        </p:txBody>
      </p:sp>
      <p:pic>
        <p:nvPicPr>
          <p:cNvPr id="2050" name="Picture 2"/>
          <p:cNvPicPr>
            <a:picLocks noChangeAspect="1" noChangeArrowheads="1"/>
          </p:cNvPicPr>
          <p:nvPr/>
        </p:nvPicPr>
        <p:blipFill>
          <a:blip r:embed="rId3"/>
          <a:stretch>
            <a:fillRect/>
          </a:stretch>
        </p:blipFill>
        <p:spPr bwMode="auto">
          <a:xfrm>
            <a:off x="2845126" y="1371600"/>
            <a:ext cx="5917874" cy="2298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stretch>
            <a:fillRect/>
          </a:stretch>
        </p:blipFill>
        <p:spPr bwMode="auto">
          <a:xfrm>
            <a:off x="381000" y="3819758"/>
            <a:ext cx="5859894" cy="2276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2974674"/>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200" dirty="0"/>
              <a:t>Creating a Report Using the Report Wizard </a:t>
            </a:r>
            <a:r>
              <a:rPr lang="en-US" sz="1100" dirty="0"/>
              <a:t>(Cont.)</a:t>
            </a:r>
            <a:endParaRPr lang="en-US" sz="12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24</a:t>
            </a:fld>
            <a:endParaRPr lang="en-US" dirty="0"/>
          </a:p>
        </p:txBody>
      </p:sp>
      <p:pic>
        <p:nvPicPr>
          <p:cNvPr id="3074" name="Picture 2"/>
          <p:cNvPicPr>
            <a:picLocks noChangeAspect="1" noChangeArrowheads="1"/>
          </p:cNvPicPr>
          <p:nvPr/>
        </p:nvPicPr>
        <p:blipFill>
          <a:blip r:embed="rId3"/>
          <a:stretch>
            <a:fillRect/>
          </a:stretch>
        </p:blipFill>
        <p:spPr bwMode="auto">
          <a:xfrm>
            <a:off x="457200" y="1813957"/>
            <a:ext cx="8199967" cy="3382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2866409"/>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457200" y="1219200"/>
            <a:ext cx="8305800" cy="4906963"/>
          </a:xfrm>
        </p:spPr>
        <p:txBody>
          <a:bodyPr/>
          <a:lstStyle/>
          <a:p>
            <a:r>
              <a:rPr lang="en-US" sz="2400" b="1" dirty="0"/>
              <a:t>Applying a Theme to a Report</a:t>
            </a:r>
          </a:p>
          <a:p>
            <a:pPr lvl="1"/>
            <a:r>
              <a:rPr lang="en-US" sz="2000" dirty="0"/>
              <a:t>The same themes available for forms are also available for </a:t>
            </a:r>
            <a:r>
              <a:rPr lang="en-US" sz="2000" dirty="0" smtClean="0"/>
              <a:t>reports</a:t>
            </a:r>
          </a:p>
          <a:p>
            <a:pPr lvl="1"/>
            <a:r>
              <a:rPr lang="en-US" sz="2000" dirty="0" smtClean="0"/>
              <a:t>You </a:t>
            </a:r>
            <a:r>
              <a:rPr lang="en-US" sz="2000" dirty="0"/>
              <a:t>can choose </a:t>
            </a:r>
            <a:r>
              <a:rPr lang="en-US" sz="2000" dirty="0" smtClean="0"/>
              <a:t>to apply </a:t>
            </a:r>
            <a:r>
              <a:rPr lang="en-US" sz="2000" dirty="0"/>
              <a:t>a theme to the current report object only, or to all reports in the </a:t>
            </a:r>
            <a:r>
              <a:rPr lang="en-US" sz="2000" dirty="0" smtClean="0"/>
              <a:t>database</a:t>
            </a:r>
          </a:p>
          <a:p>
            <a:r>
              <a:rPr lang="en-US" sz="2400" b="1" dirty="0"/>
              <a:t>Changing the Alignment of Field Values</a:t>
            </a:r>
          </a:p>
          <a:p>
            <a:pPr lvl="1"/>
            <a:r>
              <a:rPr lang="en-US" sz="2000" dirty="0"/>
              <a:t>The FORMAT tab in Layout view, one of the REPORT LAYOUT TOOLS </a:t>
            </a:r>
            <a:r>
              <a:rPr lang="en-US" sz="2000" dirty="0" smtClean="0"/>
              <a:t>contextual tabs</a:t>
            </a:r>
            <a:r>
              <a:rPr lang="en-US" sz="2000" dirty="0"/>
              <a:t>, </a:t>
            </a:r>
            <a:r>
              <a:rPr lang="en-US" sz="2000" dirty="0" smtClean="0"/>
              <a:t/>
            </a:r>
            <a:br>
              <a:rPr lang="en-US" sz="2000" dirty="0" smtClean="0"/>
            </a:br>
            <a:r>
              <a:rPr lang="en-US" sz="2000" dirty="0" smtClean="0"/>
              <a:t>provides </a:t>
            </a:r>
            <a:r>
              <a:rPr lang="en-US" sz="2000" dirty="0"/>
              <a:t>options </a:t>
            </a:r>
            <a:r>
              <a:rPr lang="en-US" sz="2000" dirty="0" smtClean="0"/>
              <a:t/>
            </a:r>
            <a:br>
              <a:rPr lang="en-US" sz="2000" dirty="0" smtClean="0"/>
            </a:br>
            <a:r>
              <a:rPr lang="en-US" sz="2000" dirty="0" smtClean="0"/>
              <a:t>for </a:t>
            </a:r>
            <a:r>
              <a:rPr lang="en-US" sz="2000" dirty="0"/>
              <a:t>you to easily </a:t>
            </a:r>
            <a:r>
              <a:rPr lang="en-US" sz="2000" dirty="0" smtClean="0"/>
              <a:t/>
            </a:r>
            <a:br>
              <a:rPr lang="en-US" sz="2000" dirty="0" smtClean="0"/>
            </a:br>
            <a:r>
              <a:rPr lang="en-US" sz="2000" dirty="0" smtClean="0"/>
              <a:t>modify </a:t>
            </a:r>
            <a:r>
              <a:rPr lang="en-US" sz="2000" dirty="0"/>
              <a:t>the </a:t>
            </a:r>
            <a:r>
              <a:rPr lang="en-US" sz="2000" dirty="0" smtClean="0"/>
              <a:t/>
            </a:r>
            <a:br>
              <a:rPr lang="en-US" sz="2000" dirty="0" smtClean="0"/>
            </a:br>
            <a:r>
              <a:rPr lang="en-US" sz="2000" dirty="0" smtClean="0"/>
              <a:t>format </a:t>
            </a:r>
            <a:r>
              <a:rPr lang="en-US" sz="2000" dirty="0"/>
              <a:t>of various </a:t>
            </a:r>
            <a:r>
              <a:rPr lang="en-US" sz="2000" dirty="0" smtClean="0"/>
              <a:t/>
            </a:r>
            <a:br>
              <a:rPr lang="en-US" sz="2000" dirty="0" smtClean="0"/>
            </a:br>
            <a:r>
              <a:rPr lang="en-US" sz="2000" dirty="0" smtClean="0"/>
              <a:t>report objects</a:t>
            </a:r>
            <a:endParaRPr lang="en-US" sz="2000" dirty="0"/>
          </a:p>
        </p:txBody>
      </p:sp>
      <p:sp>
        <p:nvSpPr>
          <p:cNvPr id="17409" name="Rectangle 2"/>
          <p:cNvSpPr>
            <a:spLocks noGrp="1"/>
          </p:cNvSpPr>
          <p:nvPr>
            <p:ph type="title"/>
          </p:nvPr>
        </p:nvSpPr>
        <p:spPr/>
        <p:txBody>
          <a:bodyPr/>
          <a:lstStyle/>
          <a:p>
            <a:pPr eaLnBrk="1" hangingPunct="1"/>
            <a:r>
              <a:rPr lang="en-US" sz="3200" dirty="0"/>
              <a:t>Modifying a Report’s Design in Layout View</a:t>
            </a:r>
            <a:endParaRPr lang="en-US" sz="12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25</a:t>
            </a:fld>
            <a:endParaRPr lang="en-US" dirty="0"/>
          </a:p>
        </p:txBody>
      </p:sp>
      <p:pic>
        <p:nvPicPr>
          <p:cNvPr id="4098" name="Picture 2"/>
          <p:cNvPicPr>
            <a:picLocks noChangeAspect="1" noChangeArrowheads="1"/>
          </p:cNvPicPr>
          <p:nvPr/>
        </p:nvPicPr>
        <p:blipFill>
          <a:blip r:embed="rId3"/>
          <a:stretch>
            <a:fillRect/>
          </a:stretch>
        </p:blipFill>
        <p:spPr bwMode="auto">
          <a:xfrm>
            <a:off x="3067050" y="3712549"/>
            <a:ext cx="5695950" cy="2480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4211519"/>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457200" y="1219200"/>
            <a:ext cx="8305800" cy="4906963"/>
          </a:xfrm>
        </p:spPr>
        <p:txBody>
          <a:bodyPr/>
          <a:lstStyle/>
          <a:p>
            <a:r>
              <a:rPr lang="en-US" sz="2800" b="1" dirty="0"/>
              <a:t>Moving and Resizing Fields on a Report</a:t>
            </a:r>
          </a:p>
          <a:p>
            <a:pPr lvl="1"/>
            <a:r>
              <a:rPr lang="en-US" sz="2400" dirty="0"/>
              <a:t>Working in Layout view, you can resize and reposition fields and field value boxes </a:t>
            </a:r>
            <a:r>
              <a:rPr lang="en-US" sz="2400" dirty="0" smtClean="0"/>
              <a:t>to improve </a:t>
            </a:r>
            <a:r>
              <a:rPr lang="en-US" sz="2400" dirty="0"/>
              <a:t>the appearance of a report or to address the problem of some field values </a:t>
            </a:r>
            <a:r>
              <a:rPr lang="en-US" sz="2400" dirty="0" smtClean="0"/>
              <a:t>not being </a:t>
            </a:r>
            <a:r>
              <a:rPr lang="en-US" sz="2400" dirty="0"/>
              <a:t>completely </a:t>
            </a:r>
            <a:r>
              <a:rPr lang="en-US" sz="2400" dirty="0" smtClean="0"/>
              <a:t>displayed</a:t>
            </a:r>
            <a:endParaRPr lang="en-US" sz="2400" dirty="0"/>
          </a:p>
        </p:txBody>
      </p:sp>
      <p:sp>
        <p:nvSpPr>
          <p:cNvPr id="17409" name="Rectangle 2"/>
          <p:cNvSpPr>
            <a:spLocks noGrp="1"/>
          </p:cNvSpPr>
          <p:nvPr>
            <p:ph type="title"/>
          </p:nvPr>
        </p:nvSpPr>
        <p:spPr/>
        <p:txBody>
          <a:bodyPr/>
          <a:lstStyle/>
          <a:p>
            <a:pPr eaLnBrk="1" hangingPunct="1"/>
            <a:r>
              <a:rPr lang="en-US" sz="3200" dirty="0"/>
              <a:t>Modifying a Report’s Design in Layout </a:t>
            </a:r>
            <a:r>
              <a:rPr lang="en-US" sz="3200" dirty="0" smtClean="0"/>
              <a:t>View </a:t>
            </a:r>
            <a:r>
              <a:rPr lang="en-US" sz="1200" dirty="0" smtClean="0"/>
              <a:t>(Cont.)</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26</a:t>
            </a:fld>
            <a:endParaRPr lang="en-US" dirty="0"/>
          </a:p>
        </p:txBody>
      </p:sp>
      <p:pic>
        <p:nvPicPr>
          <p:cNvPr id="5122" name="Picture 2"/>
          <p:cNvPicPr>
            <a:picLocks noChangeAspect="1" noChangeArrowheads="1"/>
          </p:cNvPicPr>
          <p:nvPr/>
        </p:nvPicPr>
        <p:blipFill>
          <a:blip r:embed="rId3"/>
          <a:stretch>
            <a:fillRect/>
          </a:stretch>
        </p:blipFill>
        <p:spPr bwMode="auto">
          <a:xfrm>
            <a:off x="1219200" y="3373698"/>
            <a:ext cx="6858000" cy="280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5620852"/>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idx="1"/>
          </p:nvPr>
        </p:nvSpPr>
        <p:spPr>
          <a:xfrm>
            <a:off x="457200" y="1219200"/>
            <a:ext cx="8305800" cy="4906963"/>
          </a:xfrm>
        </p:spPr>
        <p:txBody>
          <a:bodyPr/>
          <a:lstStyle/>
          <a:p>
            <a:r>
              <a:rPr lang="en-US" sz="2800" b="1" dirty="0"/>
              <a:t>Changing the Title Font Color and Inserting a </a:t>
            </a:r>
            <a:r>
              <a:rPr lang="en-US" sz="2800" b="1" dirty="0" smtClean="0"/>
              <a:t>Picture in </a:t>
            </a:r>
            <a:r>
              <a:rPr lang="en-US" sz="2800" b="1" dirty="0"/>
              <a:t>a Report</a:t>
            </a:r>
          </a:p>
          <a:p>
            <a:pPr lvl="1"/>
            <a:r>
              <a:rPr lang="en-US" sz="2400" dirty="0"/>
              <a:t>You can change the color of text on a report to enhance its </a:t>
            </a:r>
            <a:r>
              <a:rPr lang="en-US" sz="2400" dirty="0" smtClean="0"/>
              <a:t>appearance</a:t>
            </a:r>
          </a:p>
          <a:p>
            <a:pPr lvl="1"/>
            <a:r>
              <a:rPr lang="en-US" sz="2400" dirty="0" smtClean="0"/>
              <a:t>You </a:t>
            </a:r>
            <a:r>
              <a:rPr lang="en-US" sz="2400" dirty="0"/>
              <a:t>can </a:t>
            </a:r>
            <a:r>
              <a:rPr lang="en-US" sz="2400" dirty="0" smtClean="0"/>
              <a:t>also add </a:t>
            </a:r>
            <a:r>
              <a:rPr lang="en-US" sz="2400" dirty="0"/>
              <a:t>a picture to a report for visual interest or to identify a particular section of </a:t>
            </a:r>
            <a:r>
              <a:rPr lang="en-US" sz="2400" dirty="0" smtClean="0"/>
              <a:t>the </a:t>
            </a:r>
            <a:r>
              <a:rPr lang="en-US" sz="2000" dirty="0" smtClean="0"/>
              <a:t>report</a:t>
            </a:r>
            <a:endParaRPr lang="en-US" sz="2000" dirty="0"/>
          </a:p>
        </p:txBody>
      </p:sp>
      <p:sp>
        <p:nvSpPr>
          <p:cNvPr id="17409" name="Rectangle 2"/>
          <p:cNvSpPr>
            <a:spLocks noGrp="1"/>
          </p:cNvSpPr>
          <p:nvPr>
            <p:ph type="title"/>
          </p:nvPr>
        </p:nvSpPr>
        <p:spPr/>
        <p:txBody>
          <a:bodyPr/>
          <a:lstStyle/>
          <a:p>
            <a:pPr eaLnBrk="1" hangingPunct="1"/>
            <a:r>
              <a:rPr lang="en-US" sz="3200" dirty="0"/>
              <a:t>Modifying a Report’s Design in Layout </a:t>
            </a:r>
            <a:r>
              <a:rPr lang="en-US" sz="3200" dirty="0" smtClean="0"/>
              <a:t>View </a:t>
            </a:r>
            <a:r>
              <a:rPr lang="en-US" sz="1200" dirty="0" smtClean="0"/>
              <a:t>(Cont.)</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27</a:t>
            </a:fld>
            <a:endParaRPr lang="en-US" dirty="0"/>
          </a:p>
        </p:txBody>
      </p:sp>
      <p:pic>
        <p:nvPicPr>
          <p:cNvPr id="6146" name="Picture 2"/>
          <p:cNvPicPr>
            <a:picLocks noChangeAspect="1" noChangeArrowheads="1"/>
          </p:cNvPicPr>
          <p:nvPr/>
        </p:nvPicPr>
        <p:blipFill>
          <a:blip r:embed="rId3"/>
          <a:stretch>
            <a:fillRect/>
          </a:stretch>
        </p:blipFill>
        <p:spPr bwMode="auto">
          <a:xfrm>
            <a:off x="733425" y="3902784"/>
            <a:ext cx="7724775" cy="2231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227442"/>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Using Conditional Formatting in a Report</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28</a:t>
            </a:fld>
            <a:endParaRPr lang="en-US" dirty="0"/>
          </a:p>
        </p:txBody>
      </p:sp>
      <p:sp>
        <p:nvSpPr>
          <p:cNvPr id="6" name="Rectangle 3"/>
          <p:cNvSpPr>
            <a:spLocks noGrp="1"/>
          </p:cNvSpPr>
          <p:nvPr>
            <p:ph idx="1"/>
          </p:nvPr>
        </p:nvSpPr>
        <p:spPr>
          <a:xfrm>
            <a:off x="457200" y="1219200"/>
            <a:ext cx="8305800" cy="4906963"/>
          </a:xfrm>
        </p:spPr>
        <p:txBody>
          <a:bodyPr/>
          <a:lstStyle/>
          <a:p>
            <a:r>
              <a:rPr lang="en-US" sz="2800" b="1" dirty="0"/>
              <a:t>Conditional formatting </a:t>
            </a:r>
            <a:r>
              <a:rPr lang="en-US" sz="2800" dirty="0"/>
              <a:t>in a report (or form) is special formatting applied to </a:t>
            </a:r>
            <a:r>
              <a:rPr lang="en-US" sz="2800" dirty="0" smtClean="0"/>
              <a:t>certain field </a:t>
            </a:r>
            <a:r>
              <a:rPr lang="en-US" sz="2800" dirty="0"/>
              <a:t>values depending on one or more conditions—similar to criteria you establish </a:t>
            </a:r>
            <a:r>
              <a:rPr lang="en-US" sz="2800" dirty="0" smtClean="0"/>
              <a:t>for queries</a:t>
            </a:r>
          </a:p>
          <a:p>
            <a:pPr lvl="1"/>
            <a:r>
              <a:rPr lang="en-US" sz="2400" dirty="0" smtClean="0"/>
              <a:t>If </a:t>
            </a:r>
            <a:r>
              <a:rPr lang="en-US" sz="2400" dirty="0"/>
              <a:t>a field value meets the condition or conditions you specify, the formatting is applied to the value</a:t>
            </a:r>
          </a:p>
        </p:txBody>
      </p:sp>
      <p:pic>
        <p:nvPicPr>
          <p:cNvPr id="7170" name="Picture 2"/>
          <p:cNvPicPr>
            <a:picLocks noChangeAspect="1" noChangeArrowheads="1"/>
          </p:cNvPicPr>
          <p:nvPr/>
        </p:nvPicPr>
        <p:blipFill>
          <a:blip r:embed="rId3"/>
          <a:stretch>
            <a:fillRect/>
          </a:stretch>
        </p:blipFill>
        <p:spPr bwMode="auto">
          <a:xfrm>
            <a:off x="1143001" y="3821430"/>
            <a:ext cx="6619008" cy="2426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2577466"/>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a:t>Using Conditional Formatting in a </a:t>
            </a:r>
            <a:r>
              <a:rPr lang="en-US" sz="3600" dirty="0" smtClean="0"/>
              <a:t>Report </a:t>
            </a:r>
            <a:r>
              <a:rPr lang="en-US" sz="1200" dirty="0" smtClean="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29</a:t>
            </a:fld>
            <a:endParaRPr lang="en-US" dirty="0"/>
          </a:p>
        </p:txBody>
      </p:sp>
      <p:pic>
        <p:nvPicPr>
          <p:cNvPr id="8194" name="Picture 2"/>
          <p:cNvPicPr>
            <a:picLocks noChangeAspect="1" noChangeArrowheads="1"/>
          </p:cNvPicPr>
          <p:nvPr/>
        </p:nvPicPr>
        <p:blipFill>
          <a:blip r:embed="rId3"/>
          <a:stretch>
            <a:fillRect/>
          </a:stretch>
        </p:blipFill>
        <p:spPr bwMode="auto">
          <a:xfrm>
            <a:off x="609600" y="1262684"/>
            <a:ext cx="4876800" cy="1937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stretch>
            <a:fillRect/>
          </a:stretch>
        </p:blipFill>
        <p:spPr bwMode="auto">
          <a:xfrm>
            <a:off x="2057400" y="3400180"/>
            <a:ext cx="6638925" cy="2721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475366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Objectives </a:t>
            </a:r>
            <a:r>
              <a:rPr lang="en-US" sz="1200" dirty="0" smtClean="0"/>
              <a:t>(Cont.)</a:t>
            </a:r>
            <a:endParaRPr lang="en-US" dirty="0" smtClean="0"/>
          </a:p>
        </p:txBody>
      </p:sp>
      <p:sp>
        <p:nvSpPr>
          <p:cNvPr id="17410" name="Rectangle 3"/>
          <p:cNvSpPr>
            <a:spLocks noGrp="1"/>
          </p:cNvSpPr>
          <p:nvPr>
            <p:ph idx="1"/>
          </p:nvPr>
        </p:nvSpPr>
        <p:spPr>
          <a:xfrm>
            <a:off x="228600" y="1219200"/>
            <a:ext cx="8839200" cy="4906963"/>
          </a:xfrm>
        </p:spPr>
        <p:txBody>
          <a:bodyPr/>
          <a:lstStyle/>
          <a:p>
            <a:r>
              <a:rPr lang="en-US" dirty="0"/>
              <a:t>Session </a:t>
            </a:r>
            <a:r>
              <a:rPr lang="en-US" dirty="0" smtClean="0"/>
              <a:t>4.2</a:t>
            </a:r>
            <a:endParaRPr lang="en-US" dirty="0"/>
          </a:p>
          <a:p>
            <a:pPr lvl="1"/>
            <a:r>
              <a:rPr lang="en-US" dirty="0" smtClean="0"/>
              <a:t>Create </a:t>
            </a:r>
            <a:r>
              <a:rPr lang="en-US" dirty="0"/>
              <a:t>a report using </a:t>
            </a:r>
            <a:r>
              <a:rPr lang="en-US" dirty="0" smtClean="0"/>
              <a:t>the Report </a:t>
            </a:r>
            <a:r>
              <a:rPr lang="en-US" dirty="0"/>
              <a:t>Wizard</a:t>
            </a:r>
          </a:p>
          <a:p>
            <a:pPr lvl="1"/>
            <a:r>
              <a:rPr lang="en-US" dirty="0" smtClean="0"/>
              <a:t>Apply </a:t>
            </a:r>
            <a:r>
              <a:rPr lang="en-US" dirty="0"/>
              <a:t>a theme to a report</a:t>
            </a:r>
          </a:p>
          <a:p>
            <a:pPr lvl="1"/>
            <a:r>
              <a:rPr lang="en-US" dirty="0" smtClean="0"/>
              <a:t>Change </a:t>
            </a:r>
            <a:r>
              <a:rPr lang="en-US" dirty="0"/>
              <a:t>the alignment of </a:t>
            </a:r>
            <a:r>
              <a:rPr lang="en-US" dirty="0" smtClean="0"/>
              <a:t>field values </a:t>
            </a:r>
            <a:r>
              <a:rPr lang="en-US" dirty="0"/>
              <a:t>on a report</a:t>
            </a:r>
          </a:p>
          <a:p>
            <a:pPr lvl="1"/>
            <a:r>
              <a:rPr lang="en-US" dirty="0" smtClean="0"/>
              <a:t>Move </a:t>
            </a:r>
            <a:r>
              <a:rPr lang="en-US" dirty="0"/>
              <a:t>and resize fields </a:t>
            </a:r>
            <a:r>
              <a:rPr lang="en-US" dirty="0" smtClean="0"/>
              <a:t>in a </a:t>
            </a:r>
            <a:r>
              <a:rPr lang="en-US" dirty="0"/>
              <a:t>report</a:t>
            </a:r>
          </a:p>
          <a:p>
            <a:pPr lvl="1"/>
            <a:r>
              <a:rPr lang="en-US" dirty="0" smtClean="0"/>
              <a:t>Insert </a:t>
            </a:r>
            <a:r>
              <a:rPr lang="en-US" dirty="0"/>
              <a:t>a picture in a report</a:t>
            </a:r>
          </a:p>
          <a:p>
            <a:pPr lvl="1"/>
            <a:r>
              <a:rPr lang="en-US" dirty="0" smtClean="0"/>
              <a:t>Change </a:t>
            </a:r>
            <a:r>
              <a:rPr lang="en-US" dirty="0"/>
              <a:t>the color of text on </a:t>
            </a:r>
            <a:r>
              <a:rPr lang="en-US" dirty="0" smtClean="0"/>
              <a:t>a report</a:t>
            </a:r>
            <a:endParaRPr lang="en-US" dirty="0"/>
          </a:p>
          <a:p>
            <a:pPr lvl="1"/>
            <a:r>
              <a:rPr lang="en-US" dirty="0" smtClean="0"/>
              <a:t>Apply </a:t>
            </a:r>
            <a:r>
              <a:rPr lang="en-US" dirty="0"/>
              <a:t>conditional </a:t>
            </a:r>
            <a:r>
              <a:rPr lang="en-US" dirty="0" smtClean="0"/>
              <a:t>formatting in </a:t>
            </a:r>
            <a:r>
              <a:rPr lang="en-US" dirty="0"/>
              <a:t>a report</a:t>
            </a:r>
          </a:p>
          <a:p>
            <a:pPr lvl="1"/>
            <a:r>
              <a:rPr lang="en-US" dirty="0" smtClean="0"/>
              <a:t>Preview </a:t>
            </a:r>
            <a:r>
              <a:rPr lang="en-US" dirty="0"/>
              <a:t>and print </a:t>
            </a:r>
            <a:r>
              <a:rPr lang="en-US" dirty="0" smtClean="0"/>
              <a:t>a report</a:t>
            </a:r>
            <a:endParaRPr lang="en-US" sz="68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a:t>
            </a:fld>
            <a:endParaRPr lang="en-US" dirty="0"/>
          </a:p>
        </p:txBody>
      </p:sp>
    </p:spTree>
    <p:extLst>
      <p:ext uri="{BB962C8B-B14F-4D97-AF65-F5344CB8AC3E}">
        <p14:creationId xmlns:p14="http://schemas.microsoft.com/office/powerpoint/2010/main" xmlns="" val="1788052888"/>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a:t>Using Conditional Formatting in a Report </a:t>
            </a:r>
            <a:r>
              <a:rPr lang="en-US" sz="1400" dirty="0"/>
              <a:t>(Cont.)</a:t>
            </a:r>
            <a:endParaRPr lang="en-US" sz="40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30</a:t>
            </a:fld>
            <a:endParaRPr lang="en-US" dirty="0"/>
          </a:p>
        </p:txBody>
      </p:sp>
      <p:sp>
        <p:nvSpPr>
          <p:cNvPr id="7" name="Rectangle 3"/>
          <p:cNvSpPr>
            <a:spLocks noGrp="1"/>
          </p:cNvSpPr>
          <p:nvPr>
            <p:ph idx="1"/>
          </p:nvPr>
        </p:nvSpPr>
        <p:spPr>
          <a:xfrm>
            <a:off x="457200" y="1219200"/>
            <a:ext cx="8305800" cy="4906963"/>
          </a:xfrm>
        </p:spPr>
        <p:txBody>
          <a:bodyPr/>
          <a:lstStyle/>
          <a:p>
            <a:r>
              <a:rPr lang="en-US" sz="2800" dirty="0" smtClean="0"/>
              <a:t>Viewing </a:t>
            </a:r>
            <a:r>
              <a:rPr lang="en-US" sz="2800" dirty="0"/>
              <a:t>the </a:t>
            </a:r>
            <a:r>
              <a:rPr lang="en-US" sz="2800" dirty="0" smtClean="0"/>
              <a:t>database </a:t>
            </a:r>
            <a:r>
              <a:rPr lang="en-US" sz="2800" dirty="0"/>
              <a:t>objects in the Navigation </a:t>
            </a:r>
            <a:r>
              <a:rPr lang="en-US" sz="2800" dirty="0" smtClean="0"/>
              <a:t>Pane</a:t>
            </a:r>
            <a:endParaRPr lang="en-US" sz="2400" dirty="0"/>
          </a:p>
        </p:txBody>
      </p:sp>
      <p:pic>
        <p:nvPicPr>
          <p:cNvPr id="9218" name="Picture 2"/>
          <p:cNvPicPr>
            <a:picLocks noChangeAspect="1" noChangeArrowheads="1"/>
          </p:cNvPicPr>
          <p:nvPr/>
        </p:nvPicPr>
        <p:blipFill>
          <a:blip r:embed="rId3"/>
          <a:stretch>
            <a:fillRect/>
          </a:stretch>
        </p:blipFill>
        <p:spPr bwMode="auto">
          <a:xfrm>
            <a:off x="1413459" y="1905000"/>
            <a:ext cx="6211955" cy="4190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543685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smtClean="0"/>
              <a:t>Creating Forms and Reports</a:t>
            </a:r>
          </a:p>
        </p:txBody>
      </p:sp>
      <p:sp>
        <p:nvSpPr>
          <p:cNvPr id="17410" name="Rectangle 3"/>
          <p:cNvSpPr>
            <a:spLocks noGrp="1"/>
          </p:cNvSpPr>
          <p:nvPr>
            <p:ph idx="1"/>
          </p:nvPr>
        </p:nvSpPr>
        <p:spPr/>
        <p:txBody>
          <a:bodyPr/>
          <a:lstStyle/>
          <a:p>
            <a:r>
              <a:rPr lang="en-US" dirty="0"/>
              <a:t>Case </a:t>
            </a:r>
            <a:r>
              <a:rPr lang="en-US" dirty="0" smtClean="0"/>
              <a:t>- </a:t>
            </a:r>
            <a:r>
              <a:rPr lang="en-US" i="1" dirty="0"/>
              <a:t>Chatham Community </a:t>
            </a:r>
            <a:r>
              <a:rPr lang="en-US" i="1" dirty="0" smtClean="0"/>
              <a:t>Health Services </a:t>
            </a:r>
            <a:endParaRPr lang="en-US" dirty="0"/>
          </a:p>
          <a:p>
            <a:pPr marL="0" indent="0">
              <a:buNone/>
            </a:pPr>
            <a:r>
              <a:rPr lang="en-US" sz="1800" i="1" dirty="0" smtClean="0"/>
              <a:t>Using </a:t>
            </a:r>
            <a:r>
              <a:rPr lang="en-US" sz="1800" i="1" dirty="0"/>
              <a:t>Forms and Reports to Display Patient and Visit Data</a:t>
            </a:r>
          </a:p>
          <a:p>
            <a:pPr lvl="1"/>
            <a:r>
              <a:rPr lang="en-US" sz="2400" dirty="0" smtClean="0"/>
              <a:t>User </a:t>
            </a:r>
            <a:r>
              <a:rPr lang="en-US" sz="2400" dirty="0"/>
              <a:t>wants the database to include a form </a:t>
            </a:r>
            <a:r>
              <a:rPr lang="en-US" sz="2400" dirty="0" smtClean="0"/>
              <a:t>based on </a:t>
            </a:r>
            <a:r>
              <a:rPr lang="en-US" sz="2400" dirty="0"/>
              <a:t>the Patient table to make it easier for staff members to enter </a:t>
            </a:r>
            <a:r>
              <a:rPr lang="en-US" sz="2400" dirty="0" smtClean="0"/>
              <a:t>and change </a:t>
            </a:r>
            <a:r>
              <a:rPr lang="en-US" sz="2400" dirty="0"/>
              <a:t>data about the clinic’s </a:t>
            </a:r>
            <a:r>
              <a:rPr lang="en-US" sz="2400" dirty="0" smtClean="0"/>
              <a:t>patients</a:t>
            </a:r>
          </a:p>
          <a:p>
            <a:pPr lvl="1"/>
            <a:r>
              <a:rPr lang="en-US" sz="2400" dirty="0" smtClean="0"/>
              <a:t>Also </a:t>
            </a:r>
            <a:r>
              <a:rPr lang="en-US" sz="2400" dirty="0"/>
              <a:t>wants the </a:t>
            </a:r>
            <a:r>
              <a:rPr lang="en-US" sz="2400" dirty="0" smtClean="0"/>
              <a:t>database to </a:t>
            </a:r>
            <a:r>
              <a:rPr lang="en-US" sz="2400" dirty="0"/>
              <a:t>include a form that shows data from both the Patient and </a:t>
            </a:r>
            <a:r>
              <a:rPr lang="en-US" sz="2400" dirty="0" smtClean="0"/>
              <a:t>Visit tables </a:t>
            </a:r>
            <a:r>
              <a:rPr lang="en-US" sz="2400" dirty="0"/>
              <a:t>at the same </a:t>
            </a:r>
            <a:r>
              <a:rPr lang="en-US" sz="2400" dirty="0" smtClean="0"/>
              <a:t>time</a:t>
            </a:r>
          </a:p>
          <a:p>
            <a:pPr lvl="1"/>
            <a:r>
              <a:rPr lang="en-US" sz="2400" dirty="0"/>
              <a:t>W</a:t>
            </a:r>
            <a:r>
              <a:rPr lang="en-US" sz="2400" dirty="0" smtClean="0"/>
              <a:t>ould </a:t>
            </a:r>
            <a:r>
              <a:rPr lang="en-US" sz="2400" dirty="0"/>
              <a:t>like </a:t>
            </a:r>
            <a:r>
              <a:rPr lang="en-US" sz="2400" dirty="0" smtClean="0"/>
              <a:t>to </a:t>
            </a:r>
            <a:r>
              <a:rPr lang="en-US" sz="2400" dirty="0"/>
              <a:t>include </a:t>
            </a:r>
            <a:r>
              <a:rPr lang="en-US" sz="2400" dirty="0" smtClean="0"/>
              <a:t>a formatted </a:t>
            </a:r>
            <a:r>
              <a:rPr lang="en-US" sz="2400" dirty="0"/>
              <a:t>report of patient and visit data so </a:t>
            </a:r>
            <a:r>
              <a:rPr lang="en-US" sz="2400" dirty="0" smtClean="0"/>
              <a:t>they will </a:t>
            </a:r>
            <a:r>
              <a:rPr lang="en-US" sz="2400" dirty="0"/>
              <a:t>have printed output when </a:t>
            </a:r>
            <a:r>
              <a:rPr lang="en-US" sz="2400" dirty="0" smtClean="0"/>
              <a:t>completing patient analyses and </a:t>
            </a:r>
            <a:r>
              <a:rPr lang="en-US" sz="2400" dirty="0"/>
              <a:t>planning strategies for community </a:t>
            </a:r>
            <a:r>
              <a:rPr lang="en-US" sz="2400" dirty="0" smtClean="0"/>
              <a:t>outreach efforts</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4</a:t>
            </a:fld>
            <a:endParaRPr lang="en-US" dirty="0"/>
          </a:p>
        </p:txBody>
      </p:sp>
    </p:spTree>
    <p:extLst>
      <p:ext uri="{BB962C8B-B14F-4D97-AF65-F5344CB8AC3E}">
        <p14:creationId xmlns:p14="http://schemas.microsoft.com/office/powerpoint/2010/main" xmlns="" val="2526236974"/>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a:t>Creating Forms and </a:t>
            </a:r>
            <a:r>
              <a:rPr lang="en-US" sz="4000" dirty="0" smtClean="0"/>
              <a:t>Reports </a:t>
            </a:r>
            <a:r>
              <a:rPr lang="en-US" sz="1200" dirty="0" smtClean="0"/>
              <a:t>(Cont</a:t>
            </a:r>
            <a:r>
              <a:rPr lang="en-US" sz="1200" dirty="0"/>
              <a:t>.)</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5</a:t>
            </a:fld>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6275" y="1700213"/>
            <a:ext cx="7791450" cy="3457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2734135"/>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4000" dirty="0"/>
              <a:t>Creating Forms and Reports </a:t>
            </a:r>
            <a:r>
              <a:rPr lang="en-US" sz="1200" dirty="0"/>
              <a:t>(Cont.)</a:t>
            </a:r>
            <a:endParaRPr lang="en-US"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6</a:t>
            </a:fld>
            <a:endParaRPr lang="en-US" dirty="0"/>
          </a:p>
        </p:txBody>
      </p:sp>
      <p:pic>
        <p:nvPicPr>
          <p:cNvPr id="2053" name="Picture 5"/>
          <p:cNvPicPr>
            <a:picLocks noChangeAspect="1" noChangeArrowheads="1"/>
          </p:cNvPicPr>
          <p:nvPr/>
        </p:nvPicPr>
        <p:blipFill>
          <a:blip r:embed="rId3"/>
          <a:stretch>
            <a:fillRect/>
          </a:stretch>
        </p:blipFill>
        <p:spPr bwMode="auto">
          <a:xfrm>
            <a:off x="533401" y="1917112"/>
            <a:ext cx="4038600" cy="3611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4"/>
          <a:stretch>
            <a:fillRect/>
          </a:stretch>
        </p:blipFill>
        <p:spPr bwMode="auto">
          <a:xfrm>
            <a:off x="4419600" y="1819474"/>
            <a:ext cx="4191000" cy="3744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086658"/>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tretch>
            <a:fillRect/>
          </a:stretch>
        </p:blipFill>
        <p:spPr bwMode="auto">
          <a:xfrm>
            <a:off x="3733800" y="1752600"/>
            <a:ext cx="4846053"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09" name="Rectangle 2"/>
          <p:cNvSpPr>
            <a:spLocks noGrp="1"/>
          </p:cNvSpPr>
          <p:nvPr>
            <p:ph type="title"/>
          </p:nvPr>
        </p:nvSpPr>
        <p:spPr/>
        <p:txBody>
          <a:bodyPr/>
          <a:lstStyle/>
          <a:p>
            <a:pPr eaLnBrk="1" hangingPunct="1"/>
            <a:r>
              <a:rPr lang="en-US" sz="3600" dirty="0" smtClean="0"/>
              <a:t>Creating a Form Using the Form Wizard</a:t>
            </a:r>
          </a:p>
        </p:txBody>
      </p:sp>
      <p:sp>
        <p:nvSpPr>
          <p:cNvPr id="17410" name="Rectangle 3"/>
          <p:cNvSpPr>
            <a:spLocks noGrp="1"/>
          </p:cNvSpPr>
          <p:nvPr>
            <p:ph idx="1"/>
          </p:nvPr>
        </p:nvSpPr>
        <p:spPr>
          <a:xfrm>
            <a:off x="457200" y="1219200"/>
            <a:ext cx="8153400" cy="4906963"/>
          </a:xfrm>
        </p:spPr>
        <p:txBody>
          <a:bodyPr/>
          <a:lstStyle/>
          <a:p>
            <a:r>
              <a:rPr lang="en-US" sz="2400" dirty="0"/>
              <a:t>A</a:t>
            </a:r>
            <a:r>
              <a:rPr lang="en-US" sz="2400" dirty="0" smtClean="0"/>
              <a:t> </a:t>
            </a:r>
            <a:r>
              <a:rPr lang="en-US" sz="2400" dirty="0"/>
              <a:t>form is an object you use to enter, edit, and </a:t>
            </a:r>
            <a:r>
              <a:rPr lang="en-US" sz="2400" dirty="0" smtClean="0"/>
              <a:t>view records </a:t>
            </a:r>
            <a:r>
              <a:rPr lang="en-US" sz="2400" dirty="0"/>
              <a:t>in a </a:t>
            </a:r>
            <a:r>
              <a:rPr lang="en-US" sz="2400" dirty="0" smtClean="0"/>
              <a:t>database</a:t>
            </a:r>
          </a:p>
          <a:p>
            <a:pPr lvl="1"/>
            <a:r>
              <a:rPr lang="en-US" sz="2000" dirty="0" smtClean="0"/>
              <a:t>You </a:t>
            </a:r>
            <a:r>
              <a:rPr lang="en-US" sz="2000" dirty="0"/>
              <a:t>can design your own </a:t>
            </a:r>
            <a:r>
              <a:rPr lang="en-US" sz="2000" dirty="0" smtClean="0"/>
              <a:t/>
            </a:r>
            <a:br>
              <a:rPr lang="en-US" sz="2000" dirty="0" smtClean="0"/>
            </a:br>
            <a:r>
              <a:rPr lang="en-US" sz="2000" dirty="0" smtClean="0"/>
              <a:t>forms </a:t>
            </a:r>
            <a:r>
              <a:rPr lang="en-US" sz="2000" dirty="0"/>
              <a:t>or have Access </a:t>
            </a:r>
            <a:r>
              <a:rPr lang="en-US" sz="2000" dirty="0" smtClean="0"/>
              <a:t/>
            </a:r>
            <a:br>
              <a:rPr lang="en-US" sz="2000" dirty="0" smtClean="0"/>
            </a:br>
            <a:r>
              <a:rPr lang="en-US" sz="2000" dirty="0" smtClean="0"/>
              <a:t>create </a:t>
            </a:r>
            <a:r>
              <a:rPr lang="en-US" sz="2000" dirty="0"/>
              <a:t>them for you </a:t>
            </a:r>
            <a:r>
              <a:rPr lang="en-US" sz="2000" dirty="0" smtClean="0"/>
              <a:t/>
            </a:r>
            <a:br>
              <a:rPr lang="en-US" sz="2000" dirty="0" smtClean="0"/>
            </a:br>
            <a:r>
              <a:rPr lang="en-US" sz="2000" dirty="0" smtClean="0"/>
              <a:t>automatically</a:t>
            </a:r>
            <a:endParaRPr lang="en-US" sz="2000" dirty="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7</a:t>
            </a:fld>
            <a:endParaRPr lang="en-US" dirty="0"/>
          </a:p>
        </p:txBody>
      </p:sp>
      <p:pic>
        <p:nvPicPr>
          <p:cNvPr id="3075" name="Picture 3"/>
          <p:cNvPicPr>
            <a:picLocks noChangeAspect="1" noChangeArrowheads="1"/>
          </p:cNvPicPr>
          <p:nvPr/>
        </p:nvPicPr>
        <p:blipFill>
          <a:blip r:embed="rId4"/>
          <a:stretch>
            <a:fillRect/>
          </a:stretch>
        </p:blipFill>
        <p:spPr bwMode="auto">
          <a:xfrm>
            <a:off x="533400" y="4021446"/>
            <a:ext cx="4847352" cy="2074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6725309"/>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Creating a Form Using the Form Wizard </a:t>
            </a:r>
            <a:r>
              <a:rPr lang="en-US" sz="1200" dirty="0" smtClean="0"/>
              <a:t>(Cont.)</a:t>
            </a:r>
            <a:endParaRPr lang="en-US" sz="3600" dirty="0" smtClean="0"/>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8</a:t>
            </a:fld>
            <a:endParaRPr lang="en-US" dirty="0"/>
          </a:p>
        </p:txBody>
      </p:sp>
      <p:pic>
        <p:nvPicPr>
          <p:cNvPr id="4098" name="Picture 2"/>
          <p:cNvPicPr>
            <a:picLocks noChangeAspect="1" noChangeArrowheads="1"/>
          </p:cNvPicPr>
          <p:nvPr/>
        </p:nvPicPr>
        <p:blipFill>
          <a:blip r:embed="rId3"/>
          <a:stretch>
            <a:fillRect/>
          </a:stretch>
        </p:blipFill>
        <p:spPr bwMode="auto">
          <a:xfrm>
            <a:off x="523269" y="1599821"/>
            <a:ext cx="8213744" cy="4344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30519177"/>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z="3600" dirty="0" smtClean="0"/>
              <a:t>Modifying a Form’s Design in Layout View</a:t>
            </a:r>
          </a:p>
        </p:txBody>
      </p:sp>
      <p:sp>
        <p:nvSpPr>
          <p:cNvPr id="4" name="Footer Placeholder 3"/>
          <p:cNvSpPr>
            <a:spLocks noGrp="1"/>
          </p:cNvSpPr>
          <p:nvPr>
            <p:ph type="ftr" sz="quarter" idx="10"/>
          </p:nvPr>
        </p:nvSpPr>
        <p:spPr/>
        <p:txBody>
          <a:bodyPr/>
          <a:lstStyle/>
          <a:p>
            <a:pPr>
              <a:defRPr/>
            </a:pPr>
            <a:r>
              <a:rPr lang="en-US" dirty="0" smtClean="0"/>
              <a:t>New Perspectives on Microsoft Access 2013</a:t>
            </a:r>
            <a:endParaRPr lang="en-US" dirty="0"/>
          </a:p>
        </p:txBody>
      </p:sp>
      <p:sp>
        <p:nvSpPr>
          <p:cNvPr id="5" name="Slide Number Placeholder 4"/>
          <p:cNvSpPr>
            <a:spLocks noGrp="1"/>
          </p:cNvSpPr>
          <p:nvPr>
            <p:ph type="sldNum" sz="quarter" idx="11"/>
          </p:nvPr>
        </p:nvSpPr>
        <p:spPr/>
        <p:txBody>
          <a:bodyPr/>
          <a:lstStyle/>
          <a:p>
            <a:pPr>
              <a:defRPr/>
            </a:pPr>
            <a:fld id="{765B0DBE-C28C-4994-B3B0-F524870B3DD9}" type="slidenum">
              <a:rPr lang="en-US"/>
              <a:pPr>
                <a:defRPr/>
              </a:pPr>
              <a:t>9</a:t>
            </a:fld>
            <a:endParaRPr lang="en-US" dirty="0"/>
          </a:p>
        </p:txBody>
      </p:sp>
      <p:sp>
        <p:nvSpPr>
          <p:cNvPr id="6" name="Rectangle 3"/>
          <p:cNvSpPr>
            <a:spLocks noGrp="1"/>
          </p:cNvSpPr>
          <p:nvPr>
            <p:ph idx="1"/>
          </p:nvPr>
        </p:nvSpPr>
        <p:spPr>
          <a:xfrm>
            <a:off x="457200" y="1219200"/>
            <a:ext cx="8305800" cy="4906963"/>
          </a:xfrm>
        </p:spPr>
        <p:txBody>
          <a:bodyPr/>
          <a:lstStyle/>
          <a:p>
            <a:pPr>
              <a:buFont typeface="Arial" pitchFamily="34" charset="0"/>
              <a:buChar char="•"/>
            </a:pPr>
            <a:r>
              <a:rPr lang="en-US" sz="2800" dirty="0"/>
              <a:t>You might need to modify its design in Layout view to improve its appearance or to make the form easier to use</a:t>
            </a:r>
          </a:p>
          <a:p>
            <a:pPr marL="800100" lvl="1" indent="-342900">
              <a:buFont typeface="Arial" pitchFamily="34" charset="0"/>
              <a:buChar char="•"/>
            </a:pPr>
            <a:r>
              <a:rPr lang="en-US" sz="2400" dirty="0"/>
              <a:t>In Layout view, you see the form as it appears in Form view, but you can still modify the form’s design</a:t>
            </a:r>
          </a:p>
          <a:p>
            <a:pPr marL="800100" lvl="1" indent="-342900">
              <a:buFont typeface="Arial" pitchFamily="34" charset="0"/>
              <a:buChar char="•"/>
            </a:pPr>
            <a:r>
              <a:rPr lang="en-US" sz="2400" dirty="0"/>
              <a:t>In Form view, you cannot make any design changes</a:t>
            </a:r>
          </a:p>
          <a:p>
            <a:pPr>
              <a:buFont typeface="Arial" pitchFamily="34" charset="0"/>
              <a:buChar char="•"/>
            </a:pPr>
            <a:r>
              <a:rPr lang="en-US" sz="2800" dirty="0"/>
              <a:t>Layout view makes it easy for you to see the results of any design changes you make</a:t>
            </a:r>
          </a:p>
          <a:p>
            <a:pPr marL="800100" lvl="1" indent="-342900">
              <a:buFont typeface="Arial" pitchFamily="34" charset="0"/>
              <a:buChar char="•"/>
            </a:pPr>
            <a:r>
              <a:rPr lang="en-US" sz="2400" dirty="0"/>
              <a:t>You can continue to make changes, undo modifications, and rework the design in Layout view to achieve the look you want for the form</a:t>
            </a:r>
          </a:p>
        </p:txBody>
      </p:sp>
    </p:spTree>
    <p:extLst>
      <p:ext uri="{BB962C8B-B14F-4D97-AF65-F5344CB8AC3E}">
        <p14:creationId xmlns:p14="http://schemas.microsoft.com/office/powerpoint/2010/main" xmlns="" val="3764393590"/>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WindowsVista</Template>
  <TotalTime>0</TotalTime>
  <Words>1443</Words>
  <Application>Microsoft Office PowerPoint</Application>
  <PresentationFormat>On-screen Show (4:3)</PresentationFormat>
  <Paragraphs>187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2_Office Theme</vt:lpstr>
      <vt:lpstr> Tutorial 4 Creating Forms  and Reports</vt:lpstr>
      <vt:lpstr>Objectives</vt:lpstr>
      <vt:lpstr>Objectives (Cont.)</vt:lpstr>
      <vt:lpstr>Creating Forms and Reports</vt:lpstr>
      <vt:lpstr>Creating Forms and Reports (Cont.)</vt:lpstr>
      <vt:lpstr>Creating Forms and Reports (Cont.)</vt:lpstr>
      <vt:lpstr>Creating a Form Using the Form Wizard</vt:lpstr>
      <vt:lpstr>Creating a Form Using the Form Wizard (Cont.)</vt:lpstr>
      <vt:lpstr>Modifying a Form’s Design in Layout View</vt:lpstr>
      <vt:lpstr>Modifying a Form’s Design in Layout View (Cont.)</vt:lpstr>
      <vt:lpstr>Modifying a Form’s Design in Layout View (Cont.)</vt:lpstr>
      <vt:lpstr>Modifying a Form’s Design in Layout View (Cont.) </vt:lpstr>
      <vt:lpstr>Modifying a Form’s Design in Layout View (Cont.) </vt:lpstr>
      <vt:lpstr>Navigating a Form</vt:lpstr>
      <vt:lpstr>Finding Data Using a Form</vt:lpstr>
      <vt:lpstr>Finding Data Using a Form (Cont.)</vt:lpstr>
      <vt:lpstr>Maintaining Table Data Using a Form</vt:lpstr>
      <vt:lpstr>Previewing and Printing Selected Form Records</vt:lpstr>
      <vt:lpstr>Creating a Form with a Main Form and a Subform</vt:lpstr>
      <vt:lpstr>Creating a Form with a Main Form and a Subform (Cont.)</vt:lpstr>
      <vt:lpstr>Creating a Report Using the Report Wizard</vt:lpstr>
      <vt:lpstr>Creating a Report Using the Report Wizard (Cont.)</vt:lpstr>
      <vt:lpstr>Creating a Report Using the Report Wizard (Cont.)</vt:lpstr>
      <vt:lpstr>Creating a Report Using the Report Wizard (Cont.)</vt:lpstr>
      <vt:lpstr>Modifying a Report’s Design in Layout View</vt:lpstr>
      <vt:lpstr>Modifying a Report’s Design in Layout View (Cont.)</vt:lpstr>
      <vt:lpstr>Modifying a Report’s Design in Layout View (Cont.)</vt:lpstr>
      <vt:lpstr>Using Conditional Formatting in a Report</vt:lpstr>
      <vt:lpstr>Using Conditional Formatting in a Report (Cont.)</vt:lpstr>
      <vt:lpstr>Using Conditional Formatting in a Report (Cont.)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2013-04-25T14:48:52Z</dcterms:created>
  <dcterms:modified xsi:type="dcterms:W3CDTF">2013-04-25T14:48:59Z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